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CD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solidFill>
          <a:schemeClr val="bg2">
            <a:lumMod val="75000"/>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Лист1!$B$1</c:f>
              <c:strCache>
                <c:ptCount val="1"/>
                <c:pt idx="0">
                  <c:v>Ряд 1</c:v>
                </c:pt>
              </c:strCache>
            </c:strRef>
          </c:tx>
          <c:spPr>
            <a:solidFill>
              <a:schemeClr val="accent1">
                <a:alpha val="88000"/>
              </a:schemeClr>
            </a:solidFill>
            <a:ln>
              <a:solidFill>
                <a:schemeClr val="accent1">
                  <a:lumMod val="50000"/>
                </a:schemeClr>
              </a:solidFill>
            </a:ln>
            <a:effectLst/>
            <a:scene3d>
              <a:camera prst="orthographicFront"/>
              <a:lightRig rig="threePt" dir="t"/>
            </a:scene3d>
            <a:sp3d prstMaterial="flat">
              <a:contourClr>
                <a:schemeClr val="accent1">
                  <a:lumMod val="50000"/>
                </a:schemeClr>
              </a:contourClr>
            </a:sp3d>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C1A-423A-8064-D99254E25643}"/>
            </c:ext>
          </c:extLst>
        </c:ser>
        <c:ser>
          <c:idx val="1"/>
          <c:order val="1"/>
          <c:tx>
            <c:strRef>
              <c:f>Лист1!$C$1</c:f>
              <c:strCache>
                <c:ptCount val="1"/>
                <c:pt idx="0">
                  <c:v>Ряд 2</c:v>
                </c:pt>
              </c:strCache>
            </c:strRef>
          </c:tx>
          <c:spPr>
            <a:solidFill>
              <a:schemeClr val="accent2">
                <a:alpha val="88000"/>
              </a:schemeClr>
            </a:solidFill>
            <a:ln>
              <a:solidFill>
                <a:schemeClr val="accent2">
                  <a:lumMod val="50000"/>
                </a:schemeClr>
              </a:solidFill>
            </a:ln>
            <a:effectLst/>
            <a:scene3d>
              <a:camera prst="orthographicFront"/>
              <a:lightRig rig="threePt" dir="t"/>
            </a:scene3d>
            <a:sp3d prstMaterial="flat">
              <a:contourClr>
                <a:schemeClr val="accent2">
                  <a:lumMod val="50000"/>
                </a:schemeClr>
              </a:contourClr>
            </a:sp3d>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C1A-423A-8064-D99254E25643}"/>
            </c:ext>
          </c:extLst>
        </c:ser>
        <c:ser>
          <c:idx val="2"/>
          <c:order val="2"/>
          <c:tx>
            <c:strRef>
              <c:f>Лист1!$D$1</c:f>
              <c:strCache>
                <c:ptCount val="1"/>
                <c:pt idx="0">
                  <c:v>Ряд 3</c:v>
                </c:pt>
              </c:strCache>
            </c:strRef>
          </c:tx>
          <c:spPr>
            <a:solidFill>
              <a:schemeClr val="accent3">
                <a:alpha val="88000"/>
              </a:schemeClr>
            </a:solidFill>
            <a:ln>
              <a:solidFill>
                <a:schemeClr val="accent3">
                  <a:lumMod val="50000"/>
                </a:schemeClr>
              </a:solidFill>
            </a:ln>
            <a:effectLst/>
            <a:scene3d>
              <a:camera prst="orthographicFront"/>
              <a:lightRig rig="threePt" dir="t"/>
            </a:scene3d>
            <a:sp3d prstMaterial="flat">
              <a:contourClr>
                <a:schemeClr val="accent3">
                  <a:lumMod val="50000"/>
                </a:schemeClr>
              </a:contourClr>
            </a:sp3d>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C1A-423A-8064-D99254E25643}"/>
            </c:ext>
          </c:extLst>
        </c:ser>
        <c:dLbls>
          <c:showLegendKey val="0"/>
          <c:showVal val="0"/>
          <c:showCatName val="0"/>
          <c:showSerName val="0"/>
          <c:showPercent val="0"/>
          <c:showBubbleSize val="0"/>
        </c:dLbls>
        <c:gapWidth val="84"/>
        <c:gapDepth val="53"/>
        <c:shape val="box"/>
        <c:axId val="129488384"/>
        <c:axId val="129489920"/>
        <c:axId val="129008064"/>
      </c:bar3DChart>
      <c:catAx>
        <c:axId val="129488384"/>
        <c:scaling>
          <c:orientation val="minMax"/>
        </c:scaling>
        <c:delete val="1"/>
        <c:axPos val="b"/>
        <c:numFmt formatCode="General" sourceLinked="1"/>
        <c:majorTickMark val="none"/>
        <c:minorTickMark val="none"/>
        <c:tickLblPos val="nextTo"/>
        <c:crossAx val="129489920"/>
        <c:crosses val="autoZero"/>
        <c:auto val="1"/>
        <c:lblAlgn val="ctr"/>
        <c:lblOffset val="100"/>
        <c:noMultiLvlLbl val="0"/>
      </c:catAx>
      <c:valAx>
        <c:axId val="129489920"/>
        <c:scaling>
          <c:orientation val="minMax"/>
        </c:scaling>
        <c:delete val="1"/>
        <c:axPos val="l"/>
        <c:numFmt formatCode="General" sourceLinked="1"/>
        <c:majorTickMark val="out"/>
        <c:minorTickMark val="none"/>
        <c:tickLblPos val="nextTo"/>
        <c:crossAx val="129488384"/>
        <c:crosses val="autoZero"/>
        <c:crossBetween val="between"/>
      </c:valAx>
      <c:serAx>
        <c:axId val="129008064"/>
        <c:scaling>
          <c:orientation val="minMax"/>
        </c:scaling>
        <c:delete val="1"/>
        <c:axPos val="b"/>
        <c:majorTickMark val="none"/>
        <c:minorTickMark val="none"/>
        <c:tickLblPos val="nextTo"/>
        <c:crossAx val="129489920"/>
        <c:crosses val="autoZero"/>
      </c:ser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6350" cap="flat" cmpd="sng" algn="ctr">
      <a:noFill/>
      <a:round/>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1">
  <cs:axisTitle>
    <cs:lnRef idx="0"/>
    <cs:fillRef idx="0"/>
    <cs:effectRef idx="0"/>
    <cs:fontRef idx="minor">
      <a:schemeClr val="lt1">
        <a:lumMod val="75000"/>
      </a:schemeClr>
    </cs:fontRef>
    <cs:defRPr sz="1197" kern="1200"/>
  </cs:axisTitle>
  <cs:categoryAxis>
    <cs:lnRef idx="0"/>
    <cs:fillRef idx="0"/>
    <cs:effectRef idx="0"/>
    <cs:fontRef idx="minor">
      <a:schemeClr val="lt1">
        <a:lumMod val="75000"/>
      </a:schemeClr>
    </cs:fontRef>
    <cs:defRPr sz="1197" kern="1200"/>
  </cs:categoryAxis>
  <cs:chartArea>
    <cs:lnRef idx="0"/>
    <cs:fillRef idx="0"/>
    <cs:effectRef idx="0"/>
    <cs:fontRef idx="minor">
      <a:schemeClr val="lt1"/>
    </cs:fontRef>
    <cs:spPr>
      <a:solidFill>
        <a:schemeClr val="dk1">
          <a:lumMod val="75000"/>
          <a:lumOff val="25000"/>
        </a:schemeClr>
      </a:solidFill>
      <a:ln w="6350" cap="flat" cmpd="sng" algn="ctr">
        <a:solidFill>
          <a:schemeClr val="dk1">
            <a:tint val="75000"/>
          </a:schemeClr>
        </a:solidFill>
        <a:round/>
      </a:ln>
    </cs:spPr>
    <cs:defRPr sz="1330" kern="1200"/>
  </cs:chartArea>
  <cs:dataLabel>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1197" b="1" i="0" u="none" strike="noStrike" kern="1200" baseline="0"/>
  </cs:dataLabel>
  <cs:dataLabelCallout>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1197" b="1" i="0" u="none" strike="noStrike" kern="1200" baseline="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cs:spPr>
  </cs:dataPoint>
  <cs:dataPoint3D>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a:scene3d>
        <a:camera prst="orthographicFront"/>
        <a:lightRig rig="threePt" dir="t"/>
      </a:scene3d>
      <a:sp3d prstMaterial="flat"/>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dk1">
            <a:lumMod val="75000"/>
            <a:lumOff val="2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1197"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tx1"/>
    </cs:fontRef>
    <cs:spPr>
      <a:solidFill>
        <a:schemeClr val="bg2">
          <a:lumMod val="75000"/>
          <a:alpha val="27000"/>
        </a:schemeClr>
      </a:solidFill>
      <a:sp3d/>
    </cs:spPr>
  </cs:floor>
  <cs:gridlineMajor>
    <cs:lnRef idx="0"/>
    <cs:fillRef idx="0"/>
    <cs:effectRef idx="0"/>
    <cs:fontRef idx="minor">
      <a:schemeClr val="tx1"/>
    </cs:fontRef>
    <cs:spPr>
      <a:ln w="9525">
        <a:solidFill>
          <a:schemeClr val="lt1">
            <a:lumMod val="50000"/>
          </a:schemeClr>
        </a:solidFill>
      </a:ln>
    </cs:spPr>
  </cs:gridlineMajor>
  <cs:gridlineMinor>
    <cs:lnRef idx="0"/>
    <cs:fillRef idx="0"/>
    <cs:effectRef idx="0"/>
    <cs:fontRef idx="minor">
      <a:schemeClr val="tx1"/>
    </cs:fontRef>
    <cs:spPr>
      <a:ln w="9525">
        <a:solidFill>
          <a:schemeClr val="lt1">
            <a:lumMod val="40000"/>
          </a:schemeClr>
        </a:soli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defRPr sz="1197"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cs:fontRef>
    <cs:defRPr sz="2200" b="0" kern="1200" cap="all"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1197" kern="1200"/>
  </cs:valueAxis>
  <cs:wall>
    <cs:lnRef idx="0"/>
    <cs:fillRef idx="0"/>
    <cs:effectRef idx="0"/>
    <cs:fontRef idx="minor">
      <a:schemeClr val="tx1"/>
    </cs:fontRef>
    <cs:spPr>
      <a:sp3d/>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ru-RU"/>
              <a:t>Образец заголовка</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2/3/2022</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a:t>Вставка рисунка</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ru-RU"/>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ru-RU"/>
              <a:t>Образец заголовка</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2/3/2022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2/3/2022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8A87A34-81AB-432B-8DAE-1953F412C126}" type="datetimeFigureOut">
              <a:rPr lang="en-US" dirty="0"/>
              <a:t>2/3/2022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1410" y="3073397"/>
            <a:ext cx="4878391"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3073397"/>
            <a:ext cx="4875210"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2/3/2022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2/3/2022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2/3/2022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2/3/2022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2/3/2022</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0A0C89-1282-428E-A1D9-75B8BBAD229A}"/>
              </a:ext>
            </a:extLst>
          </p:cNvPr>
          <p:cNvSpPr>
            <a:spLocks noGrp="1"/>
          </p:cNvSpPr>
          <p:nvPr>
            <p:ph type="ctrTitle"/>
          </p:nvPr>
        </p:nvSpPr>
        <p:spPr>
          <a:xfrm>
            <a:off x="1549253" y="2088859"/>
            <a:ext cx="6059561" cy="1048624"/>
          </a:xfrm>
        </p:spPr>
        <p:txBody>
          <a:bodyPr>
            <a:normAutofit fontScale="90000"/>
          </a:bodyPr>
          <a:lstStyle/>
          <a:p>
            <a:r>
              <a:rPr lang="en-US" sz="6000" dirty="0"/>
              <a:t>OLAP</a:t>
            </a:r>
            <a:r>
              <a:rPr lang="ru-RU" sz="6000" dirty="0"/>
              <a:t>-системы </a:t>
            </a:r>
          </a:p>
        </p:txBody>
      </p:sp>
      <p:sp>
        <p:nvSpPr>
          <p:cNvPr id="3" name="Подзаголовок 2">
            <a:extLst>
              <a:ext uri="{FF2B5EF4-FFF2-40B4-BE49-F238E27FC236}">
                <a16:creationId xmlns:a16="http://schemas.microsoft.com/office/drawing/2014/main" id="{0E35B02D-B84B-4242-8D7F-41F41F5CFD3F}"/>
              </a:ext>
            </a:extLst>
          </p:cNvPr>
          <p:cNvSpPr>
            <a:spLocks noGrp="1"/>
          </p:cNvSpPr>
          <p:nvPr>
            <p:ph type="subTitle" idx="1"/>
          </p:nvPr>
        </p:nvSpPr>
        <p:spPr>
          <a:xfrm>
            <a:off x="1616366" y="3137483"/>
            <a:ext cx="4616655" cy="3389152"/>
          </a:xfrm>
        </p:spPr>
        <p:txBody>
          <a:bodyPr>
            <a:normAutofit/>
          </a:bodyPr>
          <a:lstStyle/>
          <a:p>
            <a:r>
              <a:rPr lang="ru-RU" sz="3200" dirty="0"/>
              <a:t>И принцип их работы</a:t>
            </a:r>
          </a:p>
          <a:p>
            <a:endParaRPr lang="ru-RU" sz="3200" dirty="0"/>
          </a:p>
          <a:p>
            <a:endParaRPr lang="ru-RU" sz="3200" dirty="0"/>
          </a:p>
          <a:p>
            <a:endParaRPr lang="ru-RU" sz="1400" dirty="0"/>
          </a:p>
          <a:p>
            <a:endParaRPr lang="ru-RU" sz="1400" dirty="0"/>
          </a:p>
        </p:txBody>
      </p:sp>
    </p:spTree>
    <p:extLst>
      <p:ext uri="{BB962C8B-B14F-4D97-AF65-F5344CB8AC3E}">
        <p14:creationId xmlns:p14="http://schemas.microsoft.com/office/powerpoint/2010/main" val="1695142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EFCA174-AF3B-4B83-BAC2-7A634B558353}"/>
              </a:ext>
            </a:extLst>
          </p:cNvPr>
          <p:cNvSpPr txBox="1"/>
          <p:nvPr/>
        </p:nvSpPr>
        <p:spPr>
          <a:xfrm>
            <a:off x="1079915" y="0"/>
            <a:ext cx="10032170" cy="707886"/>
          </a:xfrm>
          <a:prstGeom prst="rect">
            <a:avLst/>
          </a:prstGeom>
          <a:noFill/>
        </p:spPr>
        <p:txBody>
          <a:bodyPr wrap="none" rtlCol="0">
            <a:spAutoFit/>
          </a:bodyPr>
          <a:lstStyle/>
          <a:p>
            <a:r>
              <a:rPr lang="en-US" sz="4000" dirty="0"/>
              <a:t>ROLAP (Relational OLAP – </a:t>
            </a:r>
            <a:r>
              <a:rPr lang="ru-RU" sz="4000" dirty="0"/>
              <a:t>реляционные </a:t>
            </a:r>
            <a:r>
              <a:rPr lang="en-US" sz="4000" dirty="0"/>
              <a:t>OLAP</a:t>
            </a:r>
            <a:endParaRPr lang="ru-RU" sz="4000" dirty="0"/>
          </a:p>
        </p:txBody>
      </p:sp>
      <p:sp>
        <p:nvSpPr>
          <p:cNvPr id="3" name="TextBox 2">
            <a:extLst>
              <a:ext uri="{FF2B5EF4-FFF2-40B4-BE49-F238E27FC236}">
                <a16:creationId xmlns:a16="http://schemas.microsoft.com/office/drawing/2014/main" id="{04EA4FE5-2A70-40B5-AE2E-DD43F8FED7D2}"/>
              </a:ext>
            </a:extLst>
          </p:cNvPr>
          <p:cNvSpPr txBox="1"/>
          <p:nvPr/>
        </p:nvSpPr>
        <p:spPr>
          <a:xfrm>
            <a:off x="1188077" y="778183"/>
            <a:ext cx="9815846" cy="3139321"/>
          </a:xfrm>
          <a:prstGeom prst="rect">
            <a:avLst/>
          </a:prstGeom>
          <a:noFill/>
        </p:spPr>
        <p:txBody>
          <a:bodyPr wrap="square" rtlCol="0">
            <a:spAutoFit/>
          </a:bodyPr>
          <a:lstStyle/>
          <a:p>
            <a:r>
              <a:rPr lang="ru-RU" sz="1600" dirty="0"/>
              <a:t>Этот вид </a:t>
            </a:r>
            <a:r>
              <a:rPr lang="en-US" sz="1600" dirty="0"/>
              <a:t>OLAP</a:t>
            </a:r>
            <a:r>
              <a:rPr lang="ru-RU" sz="1600" dirty="0"/>
              <a:t> системы работает с реляционными базами данных. Обращение к данным осуществляется напрямую в реляционную базу данных. Данные хранятся в виде реляционных таблиц.</a:t>
            </a:r>
          </a:p>
          <a:p>
            <a:r>
              <a:rPr lang="ru-RU" b="1" dirty="0"/>
              <a:t>Преимущества</a:t>
            </a:r>
          </a:p>
          <a:p>
            <a:pPr marL="285750" indent="-285750">
              <a:buFont typeface="Arial" panose="020B0604020202020204" pitchFamily="34" charset="0"/>
              <a:buChar char="•"/>
            </a:pPr>
            <a:r>
              <a:rPr lang="ru-RU" sz="1600" dirty="0"/>
              <a:t>Возможность более эффективно осуществлять обработку большого объема данных.</a:t>
            </a:r>
          </a:p>
          <a:p>
            <a:pPr marL="285750" indent="-285750">
              <a:buFont typeface="Arial" panose="020B0604020202020204" pitchFamily="34" charset="0"/>
              <a:buChar char="•"/>
            </a:pPr>
            <a:r>
              <a:rPr lang="ru-RU" sz="1600" dirty="0"/>
              <a:t>Возможность эффективной обработки как числовых, так и текстовых данных.</a:t>
            </a:r>
            <a:endParaRPr lang="en-US" sz="1600" dirty="0"/>
          </a:p>
          <a:p>
            <a:r>
              <a:rPr lang="ru-RU" b="1" dirty="0"/>
              <a:t>Недостатки</a:t>
            </a:r>
          </a:p>
          <a:p>
            <a:pPr marL="285750" indent="-285750">
              <a:buFont typeface="Arial" panose="020B0604020202020204" pitchFamily="34" charset="0"/>
              <a:buChar char="•"/>
            </a:pPr>
            <a:r>
              <a:rPr lang="ru-RU" sz="1600" dirty="0"/>
              <a:t>Ограниченные возможности расчета значений функционального типа.</a:t>
            </a:r>
          </a:p>
          <a:p>
            <a:pPr marL="285750" indent="-285750">
              <a:buFont typeface="Arial" panose="020B0604020202020204" pitchFamily="34" charset="0"/>
              <a:buChar char="•"/>
            </a:pPr>
            <a:r>
              <a:rPr lang="ru-RU" sz="1600" dirty="0"/>
              <a:t>Меньшая производительность, чем у MOLAP. Для обеспечения сравнимой с MOLAP производительности реляционные системы требуют тщательной проработки схемы БД и специальной настройки индексов. Но в результате такой работы производительность хорошо настроенных реляционных систем при использовании схемы «звезда» сравнима с производительностью систем на основе многомерных БД.</a:t>
            </a:r>
          </a:p>
          <a:p>
            <a:endParaRPr lang="ru-RU" dirty="0"/>
          </a:p>
        </p:txBody>
      </p:sp>
      <p:sp>
        <p:nvSpPr>
          <p:cNvPr id="4" name="Цилиндр 3">
            <a:extLst>
              <a:ext uri="{FF2B5EF4-FFF2-40B4-BE49-F238E27FC236}">
                <a16:creationId xmlns:a16="http://schemas.microsoft.com/office/drawing/2014/main" id="{6CB95C09-50D0-4C64-B38F-6F6503F39439}"/>
              </a:ext>
            </a:extLst>
          </p:cNvPr>
          <p:cNvSpPr/>
          <p:nvPr/>
        </p:nvSpPr>
        <p:spPr>
          <a:xfrm>
            <a:off x="1975477" y="4368800"/>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Цилиндр 4">
            <a:extLst>
              <a:ext uri="{FF2B5EF4-FFF2-40B4-BE49-F238E27FC236}">
                <a16:creationId xmlns:a16="http://schemas.microsoft.com/office/drawing/2014/main" id="{C71EF62C-51A7-486D-82C3-64A8B768B1CA}"/>
              </a:ext>
            </a:extLst>
          </p:cNvPr>
          <p:cNvSpPr/>
          <p:nvPr/>
        </p:nvSpPr>
        <p:spPr>
          <a:xfrm>
            <a:off x="2127877" y="4521200"/>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Цилиндр 5">
            <a:extLst>
              <a:ext uri="{FF2B5EF4-FFF2-40B4-BE49-F238E27FC236}">
                <a16:creationId xmlns:a16="http://schemas.microsoft.com/office/drawing/2014/main" id="{1BD3CAFE-EECF-4510-BD5C-005CB1CAC609}"/>
              </a:ext>
            </a:extLst>
          </p:cNvPr>
          <p:cNvSpPr/>
          <p:nvPr/>
        </p:nvSpPr>
        <p:spPr>
          <a:xfrm>
            <a:off x="2280277" y="4673600"/>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право 6">
            <a:extLst>
              <a:ext uri="{FF2B5EF4-FFF2-40B4-BE49-F238E27FC236}">
                <a16:creationId xmlns:a16="http://schemas.microsoft.com/office/drawing/2014/main" id="{98C7C645-AFB9-4B1B-8B3B-400CB0CC2D8C}"/>
              </a:ext>
            </a:extLst>
          </p:cNvPr>
          <p:cNvSpPr/>
          <p:nvPr/>
        </p:nvSpPr>
        <p:spPr>
          <a:xfrm>
            <a:off x="3324539" y="4889500"/>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право 7">
            <a:extLst>
              <a:ext uri="{FF2B5EF4-FFF2-40B4-BE49-F238E27FC236}">
                <a16:creationId xmlns:a16="http://schemas.microsoft.com/office/drawing/2014/main" id="{A3222A9C-6830-4363-8E2E-4B48BFB8A8F7}"/>
              </a:ext>
            </a:extLst>
          </p:cNvPr>
          <p:cNvSpPr/>
          <p:nvPr/>
        </p:nvSpPr>
        <p:spPr>
          <a:xfrm rot="10800000">
            <a:off x="3324539" y="4318000"/>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10" name="Рисунок 9" descr="Сервер">
            <a:extLst>
              <a:ext uri="{FF2B5EF4-FFF2-40B4-BE49-F238E27FC236}">
                <a16:creationId xmlns:a16="http://schemas.microsoft.com/office/drawing/2014/main" id="{AEA4E904-406B-436D-9DCA-8EAC5AB1BA3B}"/>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5331139" y="4318000"/>
            <a:ext cx="1117600" cy="1117600"/>
          </a:xfrm>
          <a:prstGeom prst="rect">
            <a:avLst/>
          </a:prstGeom>
        </p:spPr>
      </p:pic>
      <p:pic>
        <p:nvPicPr>
          <p:cNvPr id="12" name="Рисунок 11" descr="Компьютер">
            <a:extLst>
              <a:ext uri="{FF2B5EF4-FFF2-40B4-BE49-F238E27FC236}">
                <a16:creationId xmlns:a16="http://schemas.microsoft.com/office/drawing/2014/main" id="{4DB5B8FA-AA53-49C2-9B20-57C8F7D4739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813801" y="4254500"/>
            <a:ext cx="1117600" cy="1117600"/>
          </a:xfrm>
          <a:prstGeom prst="rect">
            <a:avLst/>
          </a:prstGeom>
        </p:spPr>
      </p:pic>
      <p:sp>
        <p:nvSpPr>
          <p:cNvPr id="13" name="Стрелка: вправо 12">
            <a:extLst>
              <a:ext uri="{FF2B5EF4-FFF2-40B4-BE49-F238E27FC236}">
                <a16:creationId xmlns:a16="http://schemas.microsoft.com/office/drawing/2014/main" id="{F17030D0-0403-49D3-BC9C-4EDDEFBF91B7}"/>
              </a:ext>
            </a:extLst>
          </p:cNvPr>
          <p:cNvSpPr/>
          <p:nvPr/>
        </p:nvSpPr>
        <p:spPr>
          <a:xfrm>
            <a:off x="6883400" y="4889500"/>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право 13">
            <a:extLst>
              <a:ext uri="{FF2B5EF4-FFF2-40B4-BE49-F238E27FC236}">
                <a16:creationId xmlns:a16="http://schemas.microsoft.com/office/drawing/2014/main" id="{6A518AF6-2013-4B87-A8CB-8C5D8AE3B1E6}"/>
              </a:ext>
            </a:extLst>
          </p:cNvPr>
          <p:cNvSpPr/>
          <p:nvPr/>
        </p:nvSpPr>
        <p:spPr>
          <a:xfrm rot="10800000">
            <a:off x="6883400" y="4318000"/>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a:extLst>
              <a:ext uri="{FF2B5EF4-FFF2-40B4-BE49-F238E27FC236}">
                <a16:creationId xmlns:a16="http://schemas.microsoft.com/office/drawing/2014/main" id="{C6587242-83CF-49BD-A6A4-A0B9F29CED68}"/>
              </a:ext>
            </a:extLst>
          </p:cNvPr>
          <p:cNvSpPr txBox="1"/>
          <p:nvPr/>
        </p:nvSpPr>
        <p:spPr>
          <a:xfrm>
            <a:off x="1597965" y="5215165"/>
            <a:ext cx="1618623" cy="646331"/>
          </a:xfrm>
          <a:prstGeom prst="rect">
            <a:avLst/>
          </a:prstGeom>
          <a:noFill/>
        </p:spPr>
        <p:txBody>
          <a:bodyPr wrap="square" rtlCol="0">
            <a:spAutoFit/>
          </a:bodyPr>
          <a:lstStyle/>
          <a:p>
            <a:r>
              <a:rPr lang="ru-RU" dirty="0"/>
              <a:t>Реляционная база данных</a:t>
            </a:r>
          </a:p>
        </p:txBody>
      </p:sp>
      <p:sp>
        <p:nvSpPr>
          <p:cNvPr id="18" name="TextBox 17">
            <a:extLst>
              <a:ext uri="{FF2B5EF4-FFF2-40B4-BE49-F238E27FC236}">
                <a16:creationId xmlns:a16="http://schemas.microsoft.com/office/drawing/2014/main" id="{4FFC1831-E557-46DC-BC1F-89B9789CA3CB}"/>
              </a:ext>
            </a:extLst>
          </p:cNvPr>
          <p:cNvSpPr txBox="1"/>
          <p:nvPr/>
        </p:nvSpPr>
        <p:spPr>
          <a:xfrm>
            <a:off x="3546742" y="4095303"/>
            <a:ext cx="1454244" cy="369332"/>
          </a:xfrm>
          <a:prstGeom prst="rect">
            <a:avLst/>
          </a:prstGeom>
          <a:noFill/>
        </p:spPr>
        <p:txBody>
          <a:bodyPr wrap="none" rtlCol="0">
            <a:spAutoFit/>
          </a:bodyPr>
          <a:lstStyle/>
          <a:p>
            <a:r>
              <a:rPr lang="en-US" dirty="0"/>
              <a:t>SQL </a:t>
            </a:r>
            <a:r>
              <a:rPr lang="ru-RU" dirty="0"/>
              <a:t>запросы</a:t>
            </a:r>
          </a:p>
        </p:txBody>
      </p:sp>
      <p:sp>
        <p:nvSpPr>
          <p:cNvPr id="19" name="TextBox 18">
            <a:extLst>
              <a:ext uri="{FF2B5EF4-FFF2-40B4-BE49-F238E27FC236}">
                <a16:creationId xmlns:a16="http://schemas.microsoft.com/office/drawing/2014/main" id="{B1C73328-9063-4E75-A62A-64D3A115A033}"/>
              </a:ext>
            </a:extLst>
          </p:cNvPr>
          <p:cNvSpPr txBox="1"/>
          <p:nvPr/>
        </p:nvSpPr>
        <p:spPr>
          <a:xfrm>
            <a:off x="3572861" y="5136634"/>
            <a:ext cx="960519" cy="369332"/>
          </a:xfrm>
          <a:prstGeom prst="rect">
            <a:avLst/>
          </a:prstGeom>
          <a:noFill/>
        </p:spPr>
        <p:txBody>
          <a:bodyPr wrap="none" rtlCol="0">
            <a:spAutoFit/>
          </a:bodyPr>
          <a:lstStyle/>
          <a:p>
            <a:r>
              <a:rPr lang="ru-RU" dirty="0"/>
              <a:t>Данные</a:t>
            </a:r>
          </a:p>
        </p:txBody>
      </p:sp>
      <p:sp>
        <p:nvSpPr>
          <p:cNvPr id="20" name="TextBox 19">
            <a:extLst>
              <a:ext uri="{FF2B5EF4-FFF2-40B4-BE49-F238E27FC236}">
                <a16:creationId xmlns:a16="http://schemas.microsoft.com/office/drawing/2014/main" id="{76A98BB6-FAA0-47CA-8DE4-EA83B59E701E}"/>
              </a:ext>
            </a:extLst>
          </p:cNvPr>
          <p:cNvSpPr txBox="1"/>
          <p:nvPr/>
        </p:nvSpPr>
        <p:spPr>
          <a:xfrm>
            <a:off x="5466893" y="5257800"/>
            <a:ext cx="867545" cy="646331"/>
          </a:xfrm>
          <a:prstGeom prst="rect">
            <a:avLst/>
          </a:prstGeom>
          <a:noFill/>
        </p:spPr>
        <p:txBody>
          <a:bodyPr wrap="none" rtlCol="0">
            <a:spAutoFit/>
          </a:bodyPr>
          <a:lstStyle/>
          <a:p>
            <a:r>
              <a:rPr lang="en-US" dirty="0"/>
              <a:t>ROLAP</a:t>
            </a:r>
          </a:p>
          <a:p>
            <a:r>
              <a:rPr lang="ru-RU" dirty="0"/>
              <a:t>сервер</a:t>
            </a:r>
          </a:p>
        </p:txBody>
      </p:sp>
      <p:sp>
        <p:nvSpPr>
          <p:cNvPr id="21" name="TextBox 20">
            <a:extLst>
              <a:ext uri="{FF2B5EF4-FFF2-40B4-BE49-F238E27FC236}">
                <a16:creationId xmlns:a16="http://schemas.microsoft.com/office/drawing/2014/main" id="{7973C21E-147D-4A8A-B860-4E29AB780151}"/>
              </a:ext>
            </a:extLst>
          </p:cNvPr>
          <p:cNvSpPr txBox="1"/>
          <p:nvPr/>
        </p:nvSpPr>
        <p:spPr>
          <a:xfrm>
            <a:off x="6448739" y="4051637"/>
            <a:ext cx="2413161" cy="369332"/>
          </a:xfrm>
          <a:prstGeom prst="rect">
            <a:avLst/>
          </a:prstGeom>
          <a:noFill/>
        </p:spPr>
        <p:txBody>
          <a:bodyPr wrap="none" rtlCol="0">
            <a:spAutoFit/>
          </a:bodyPr>
          <a:lstStyle/>
          <a:p>
            <a:r>
              <a:rPr lang="ru-RU" dirty="0"/>
              <a:t>Запросы пользователя</a:t>
            </a:r>
          </a:p>
        </p:txBody>
      </p:sp>
      <p:sp>
        <p:nvSpPr>
          <p:cNvPr id="22" name="TextBox 21">
            <a:extLst>
              <a:ext uri="{FF2B5EF4-FFF2-40B4-BE49-F238E27FC236}">
                <a16:creationId xmlns:a16="http://schemas.microsoft.com/office/drawing/2014/main" id="{B3D09CC5-BE4A-485C-A998-8595E53CED36}"/>
              </a:ext>
            </a:extLst>
          </p:cNvPr>
          <p:cNvSpPr txBox="1"/>
          <p:nvPr/>
        </p:nvSpPr>
        <p:spPr>
          <a:xfrm>
            <a:off x="7127039" y="5091667"/>
            <a:ext cx="960519" cy="369332"/>
          </a:xfrm>
          <a:prstGeom prst="rect">
            <a:avLst/>
          </a:prstGeom>
          <a:noFill/>
        </p:spPr>
        <p:txBody>
          <a:bodyPr wrap="none" rtlCol="0">
            <a:spAutoFit/>
          </a:bodyPr>
          <a:lstStyle/>
          <a:p>
            <a:r>
              <a:rPr lang="ru-RU" dirty="0"/>
              <a:t>Данные</a:t>
            </a:r>
          </a:p>
        </p:txBody>
      </p:sp>
      <p:sp>
        <p:nvSpPr>
          <p:cNvPr id="23" name="TextBox 22">
            <a:extLst>
              <a:ext uri="{FF2B5EF4-FFF2-40B4-BE49-F238E27FC236}">
                <a16:creationId xmlns:a16="http://schemas.microsoft.com/office/drawing/2014/main" id="{5CB1D185-D522-4174-B688-4B939A264B57}"/>
              </a:ext>
            </a:extLst>
          </p:cNvPr>
          <p:cNvSpPr txBox="1"/>
          <p:nvPr/>
        </p:nvSpPr>
        <p:spPr>
          <a:xfrm>
            <a:off x="8813801" y="5105400"/>
            <a:ext cx="1983556" cy="646331"/>
          </a:xfrm>
          <a:prstGeom prst="rect">
            <a:avLst/>
          </a:prstGeom>
          <a:noFill/>
        </p:spPr>
        <p:txBody>
          <a:bodyPr wrap="none" rtlCol="0">
            <a:spAutoFit/>
          </a:bodyPr>
          <a:lstStyle/>
          <a:p>
            <a:r>
              <a:rPr lang="ru-RU" dirty="0"/>
              <a:t>Пользовательские</a:t>
            </a:r>
          </a:p>
          <a:p>
            <a:pPr algn="ctr"/>
            <a:r>
              <a:rPr lang="ru-RU" dirty="0"/>
              <a:t>приложения</a:t>
            </a:r>
          </a:p>
        </p:txBody>
      </p:sp>
    </p:spTree>
    <p:extLst>
      <p:ext uri="{BB962C8B-B14F-4D97-AF65-F5344CB8AC3E}">
        <p14:creationId xmlns:p14="http://schemas.microsoft.com/office/powerpoint/2010/main" val="2087388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A8B72D-EFFE-43D3-8CA5-1A5F43636B80}"/>
              </a:ext>
            </a:extLst>
          </p:cNvPr>
          <p:cNvSpPr txBox="1"/>
          <p:nvPr/>
        </p:nvSpPr>
        <p:spPr>
          <a:xfrm>
            <a:off x="2688593" y="101600"/>
            <a:ext cx="6814814" cy="707886"/>
          </a:xfrm>
          <a:prstGeom prst="rect">
            <a:avLst/>
          </a:prstGeom>
          <a:noFill/>
        </p:spPr>
        <p:txBody>
          <a:bodyPr wrap="none" rtlCol="0">
            <a:spAutoFit/>
          </a:bodyPr>
          <a:lstStyle/>
          <a:p>
            <a:r>
              <a:rPr lang="ru-RU" sz="4000" dirty="0"/>
              <a:t>РЕЛЯЦИОННАЯ БАЗА ДАННЫХ</a:t>
            </a:r>
          </a:p>
        </p:txBody>
      </p:sp>
      <p:graphicFrame>
        <p:nvGraphicFramePr>
          <p:cNvPr id="3" name="Таблица 2">
            <a:extLst>
              <a:ext uri="{FF2B5EF4-FFF2-40B4-BE49-F238E27FC236}">
                <a16:creationId xmlns:a16="http://schemas.microsoft.com/office/drawing/2014/main" id="{928C5CF0-6840-4EB2-A32E-C6ACFEFEC47D}"/>
              </a:ext>
            </a:extLst>
          </p:cNvPr>
          <p:cNvGraphicFramePr>
            <a:graphicFrameLocks noGrp="1"/>
          </p:cNvGraphicFramePr>
          <p:nvPr>
            <p:extLst>
              <p:ext uri="{D42A27DB-BD31-4B8C-83A1-F6EECF244321}">
                <p14:modId xmlns:p14="http://schemas.microsoft.com/office/powerpoint/2010/main" val="2412736322"/>
              </p:ext>
            </p:extLst>
          </p:nvPr>
        </p:nvGraphicFramePr>
        <p:xfrm>
          <a:off x="8585200" y="2620432"/>
          <a:ext cx="3492500" cy="1617136"/>
        </p:xfrm>
        <a:graphic>
          <a:graphicData uri="http://schemas.openxmlformats.org/drawingml/2006/table">
            <a:tbl>
              <a:tblPr firstRow="1" bandRow="1">
                <a:tableStyleId>{5C22544A-7EE6-4342-B048-85BDC9FD1C3A}</a:tableStyleId>
              </a:tblPr>
              <a:tblGrid>
                <a:gridCol w="698500">
                  <a:extLst>
                    <a:ext uri="{9D8B030D-6E8A-4147-A177-3AD203B41FA5}">
                      <a16:colId xmlns:a16="http://schemas.microsoft.com/office/drawing/2014/main" val="4235954630"/>
                    </a:ext>
                  </a:extLst>
                </a:gridCol>
                <a:gridCol w="698500">
                  <a:extLst>
                    <a:ext uri="{9D8B030D-6E8A-4147-A177-3AD203B41FA5}">
                      <a16:colId xmlns:a16="http://schemas.microsoft.com/office/drawing/2014/main" val="3324897983"/>
                    </a:ext>
                  </a:extLst>
                </a:gridCol>
                <a:gridCol w="698500">
                  <a:extLst>
                    <a:ext uri="{9D8B030D-6E8A-4147-A177-3AD203B41FA5}">
                      <a16:colId xmlns:a16="http://schemas.microsoft.com/office/drawing/2014/main" val="2901506907"/>
                    </a:ext>
                  </a:extLst>
                </a:gridCol>
                <a:gridCol w="698500">
                  <a:extLst>
                    <a:ext uri="{9D8B030D-6E8A-4147-A177-3AD203B41FA5}">
                      <a16:colId xmlns:a16="http://schemas.microsoft.com/office/drawing/2014/main" val="1121566531"/>
                    </a:ext>
                  </a:extLst>
                </a:gridCol>
                <a:gridCol w="698500">
                  <a:extLst>
                    <a:ext uri="{9D8B030D-6E8A-4147-A177-3AD203B41FA5}">
                      <a16:colId xmlns:a16="http://schemas.microsoft.com/office/drawing/2014/main" val="2128722567"/>
                    </a:ext>
                  </a:extLst>
                </a:gridCol>
              </a:tblGrid>
              <a:tr h="404284">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ACD4C"/>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039697918"/>
                  </a:ext>
                </a:extLst>
              </a:tr>
              <a:tr h="404284">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ACD4C"/>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11127980"/>
                  </a:ext>
                </a:extLst>
              </a:tr>
              <a:tr h="404284">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a:txBody>
                    <a:bodyPr/>
                    <a:lstStyle/>
                    <a:p>
                      <a:endParaRPr lang="ru-RU"/>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341106282"/>
                  </a:ext>
                </a:extLst>
              </a:tr>
              <a:tr h="404284">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ACD4C"/>
                    </a:solidFill>
                  </a:tcPr>
                </a:tc>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endParaRPr lang="ru-RU"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13073924"/>
                  </a:ext>
                </a:extLst>
              </a:tr>
            </a:tbl>
          </a:graphicData>
        </a:graphic>
      </p:graphicFrame>
      <p:sp>
        <p:nvSpPr>
          <p:cNvPr id="8" name="Левая фигурная скобка 7">
            <a:extLst>
              <a:ext uri="{FF2B5EF4-FFF2-40B4-BE49-F238E27FC236}">
                <a16:creationId xmlns:a16="http://schemas.microsoft.com/office/drawing/2014/main" id="{95EE0EF7-ABEB-4254-A2AC-33C85E66B096}"/>
              </a:ext>
            </a:extLst>
          </p:cNvPr>
          <p:cNvSpPr/>
          <p:nvPr/>
        </p:nvSpPr>
        <p:spPr>
          <a:xfrm rot="16200000">
            <a:off x="10217466" y="2775266"/>
            <a:ext cx="257174" cy="3463293"/>
          </a:xfrm>
          <a:prstGeom prst="leftBrace">
            <a:avLst/>
          </a:prstGeom>
          <a:ln>
            <a:solidFill>
              <a:schemeClr val="tx1"/>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ru-RU">
              <a:ln w="0">
                <a:solidFill>
                  <a:schemeClr val="tx1"/>
                </a:solidFill>
              </a:ln>
              <a:solidFill>
                <a:sysClr val="windowText" lastClr="000000"/>
              </a:solidFill>
              <a:effectLst>
                <a:outerShdw blurRad="38100" dist="19050" dir="2700000" algn="tl" rotWithShape="0">
                  <a:schemeClr val="dk1">
                    <a:alpha val="40000"/>
                  </a:schemeClr>
                </a:outerShdw>
              </a:effectLst>
            </a:endParaRPr>
          </a:p>
        </p:txBody>
      </p:sp>
      <p:sp>
        <p:nvSpPr>
          <p:cNvPr id="9" name="Левая фигурная скобка 8">
            <a:extLst>
              <a:ext uri="{FF2B5EF4-FFF2-40B4-BE49-F238E27FC236}">
                <a16:creationId xmlns:a16="http://schemas.microsoft.com/office/drawing/2014/main" id="{444FE2A1-3AFC-4756-801B-88573AED2FF7}"/>
              </a:ext>
            </a:extLst>
          </p:cNvPr>
          <p:cNvSpPr/>
          <p:nvPr/>
        </p:nvSpPr>
        <p:spPr>
          <a:xfrm>
            <a:off x="8407400" y="3429000"/>
            <a:ext cx="166212" cy="393700"/>
          </a:xfrm>
          <a:prstGeom prst="leftBrace">
            <a:avLst>
              <a:gd name="adj1" fmla="val 8333"/>
              <a:gd name="adj2" fmla="val 53226"/>
            </a:avLst>
          </a:prstGeom>
          <a:ln>
            <a:solidFill>
              <a:schemeClr val="tx1"/>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ru-RU">
              <a:ln w="0">
                <a:solidFill>
                  <a:schemeClr val="tx1"/>
                </a:solidFill>
              </a:ln>
              <a:solidFill>
                <a:sysClr val="windowText" lastClr="000000"/>
              </a:solidFill>
              <a:effectLst>
                <a:outerShdw blurRad="38100" dist="19050" dir="2700000" algn="tl" rotWithShape="0">
                  <a:schemeClr val="dk1">
                    <a:alpha val="40000"/>
                  </a:schemeClr>
                </a:outerShdw>
              </a:effectLst>
            </a:endParaRPr>
          </a:p>
        </p:txBody>
      </p:sp>
      <p:sp>
        <p:nvSpPr>
          <p:cNvPr id="10" name="Левая фигурная скобка 9">
            <a:extLst>
              <a:ext uri="{FF2B5EF4-FFF2-40B4-BE49-F238E27FC236}">
                <a16:creationId xmlns:a16="http://schemas.microsoft.com/office/drawing/2014/main" id="{202A29D2-5B89-45A2-ACCD-376D3DF78FC5}"/>
              </a:ext>
            </a:extLst>
          </p:cNvPr>
          <p:cNvSpPr/>
          <p:nvPr/>
        </p:nvSpPr>
        <p:spPr>
          <a:xfrm rot="5400000">
            <a:off x="9543839" y="2194772"/>
            <a:ext cx="169330" cy="681991"/>
          </a:xfrm>
          <a:prstGeom prst="leftBrace">
            <a:avLst/>
          </a:prstGeom>
          <a:ln>
            <a:solidFill>
              <a:schemeClr val="tx1"/>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ru-RU" dirty="0">
              <a:ln w="0">
                <a:solidFill>
                  <a:schemeClr val="tx1"/>
                </a:solidFill>
              </a:ln>
              <a:solidFill>
                <a:sysClr val="windowText" lastClr="000000"/>
              </a:solidFill>
              <a:effectLst>
                <a:outerShdw blurRad="38100" dist="19050" dir="2700000" algn="tl" rotWithShape="0">
                  <a:schemeClr val="dk1">
                    <a:alpha val="40000"/>
                  </a:schemeClr>
                </a:outerShdw>
              </a:effectLst>
            </a:endParaRPr>
          </a:p>
        </p:txBody>
      </p:sp>
      <p:sp>
        <p:nvSpPr>
          <p:cNvPr id="11" name="TextBox 10">
            <a:extLst>
              <a:ext uri="{FF2B5EF4-FFF2-40B4-BE49-F238E27FC236}">
                <a16:creationId xmlns:a16="http://schemas.microsoft.com/office/drawing/2014/main" id="{7C74190C-D302-4C5E-BCF6-04708F26F302}"/>
              </a:ext>
            </a:extLst>
          </p:cNvPr>
          <p:cNvSpPr txBox="1"/>
          <p:nvPr/>
        </p:nvSpPr>
        <p:spPr>
          <a:xfrm>
            <a:off x="9135107" y="2070102"/>
            <a:ext cx="986793" cy="381000"/>
          </a:xfrm>
          <a:prstGeom prst="rect">
            <a:avLst/>
          </a:prstGeom>
          <a:noFill/>
        </p:spPr>
        <p:txBody>
          <a:bodyPr wrap="square" rtlCol="0">
            <a:spAutoFit/>
          </a:bodyPr>
          <a:lstStyle/>
          <a:p>
            <a:r>
              <a:rPr lang="en-US" dirty="0"/>
              <a:t>Attribute</a:t>
            </a:r>
            <a:endParaRPr lang="ru-RU" dirty="0"/>
          </a:p>
        </p:txBody>
      </p:sp>
      <p:sp>
        <p:nvSpPr>
          <p:cNvPr id="12" name="TextBox 11">
            <a:extLst>
              <a:ext uri="{FF2B5EF4-FFF2-40B4-BE49-F238E27FC236}">
                <a16:creationId xmlns:a16="http://schemas.microsoft.com/office/drawing/2014/main" id="{64FFE4BD-5542-4481-AE5D-3F1E0D953CFD}"/>
              </a:ext>
            </a:extLst>
          </p:cNvPr>
          <p:cNvSpPr txBox="1"/>
          <p:nvPr/>
        </p:nvSpPr>
        <p:spPr>
          <a:xfrm>
            <a:off x="7736639" y="3429000"/>
            <a:ext cx="670761" cy="369332"/>
          </a:xfrm>
          <a:prstGeom prst="rect">
            <a:avLst/>
          </a:prstGeom>
          <a:noFill/>
        </p:spPr>
        <p:txBody>
          <a:bodyPr wrap="none" rtlCol="0">
            <a:spAutoFit/>
          </a:bodyPr>
          <a:lstStyle/>
          <a:p>
            <a:r>
              <a:rPr lang="en-US" dirty="0"/>
              <a:t>Tuple</a:t>
            </a:r>
            <a:endParaRPr lang="ru-RU" dirty="0"/>
          </a:p>
        </p:txBody>
      </p:sp>
      <p:sp>
        <p:nvSpPr>
          <p:cNvPr id="13" name="TextBox 12">
            <a:extLst>
              <a:ext uri="{FF2B5EF4-FFF2-40B4-BE49-F238E27FC236}">
                <a16:creationId xmlns:a16="http://schemas.microsoft.com/office/drawing/2014/main" id="{D2D5BD5A-2A6D-47F4-98D5-E778EA4A0888}"/>
              </a:ext>
            </a:extLst>
          </p:cNvPr>
          <p:cNvSpPr txBox="1"/>
          <p:nvPr/>
        </p:nvSpPr>
        <p:spPr>
          <a:xfrm>
            <a:off x="9887658" y="4635500"/>
            <a:ext cx="916789" cy="369332"/>
          </a:xfrm>
          <a:prstGeom prst="rect">
            <a:avLst/>
          </a:prstGeom>
          <a:noFill/>
        </p:spPr>
        <p:txBody>
          <a:bodyPr wrap="none" rtlCol="0">
            <a:spAutoFit/>
          </a:bodyPr>
          <a:lstStyle/>
          <a:p>
            <a:r>
              <a:rPr lang="en-US" dirty="0"/>
              <a:t>Relation</a:t>
            </a:r>
            <a:endParaRPr lang="ru-RU" dirty="0"/>
          </a:p>
        </p:txBody>
      </p:sp>
      <p:sp>
        <p:nvSpPr>
          <p:cNvPr id="14" name="TextBox 13">
            <a:extLst>
              <a:ext uri="{FF2B5EF4-FFF2-40B4-BE49-F238E27FC236}">
                <a16:creationId xmlns:a16="http://schemas.microsoft.com/office/drawing/2014/main" id="{7934C79A-A54A-4718-9AEF-5D47F86309DB}"/>
              </a:ext>
            </a:extLst>
          </p:cNvPr>
          <p:cNvSpPr txBox="1"/>
          <p:nvPr/>
        </p:nvSpPr>
        <p:spPr>
          <a:xfrm>
            <a:off x="1422400" y="1180068"/>
            <a:ext cx="6161839" cy="5016758"/>
          </a:xfrm>
          <a:prstGeom prst="rect">
            <a:avLst/>
          </a:prstGeom>
          <a:noFill/>
        </p:spPr>
        <p:txBody>
          <a:bodyPr wrap="square" rtlCol="0">
            <a:spAutoFit/>
          </a:bodyPr>
          <a:lstStyle/>
          <a:p>
            <a:pPr marL="285750" indent="-285750">
              <a:buFont typeface="Arial" panose="020B0604020202020204" pitchFamily="34" charset="0"/>
              <a:buChar char="•"/>
            </a:pPr>
            <a:r>
              <a:rPr lang="ru-RU" sz="2000" dirty="0"/>
              <a:t>Структура реляционной базы данных гораздо сложнее Иерархической базы данных.</a:t>
            </a:r>
          </a:p>
          <a:p>
            <a:pPr marL="285750" indent="-285750">
              <a:buFont typeface="Arial" panose="020B0604020202020204" pitchFamily="34" charset="0"/>
              <a:buChar char="•"/>
            </a:pPr>
            <a:r>
              <a:rPr lang="ru-RU" sz="2000" dirty="0"/>
              <a:t>Такая модель была разработана в 1970-х годах доктором наук Эдгаром Коддом.</a:t>
            </a:r>
          </a:p>
          <a:p>
            <a:pPr marL="285750" indent="-285750">
              <a:buFont typeface="Arial" panose="020B0604020202020204" pitchFamily="34" charset="0"/>
              <a:buChar char="•"/>
            </a:pPr>
            <a:r>
              <a:rPr lang="ru-RU" sz="2000" dirty="0"/>
              <a:t>Она представляет собой логически структурированную таблицу с полями, описывающую данные, их отношения между собой, операции, произведенные над ними, а главное – правила, которые гарантируют их целостность.</a:t>
            </a:r>
          </a:p>
          <a:p>
            <a:pPr marL="285750" indent="-285750">
              <a:buFont typeface="Arial" panose="020B0604020202020204" pitchFamily="34" charset="0"/>
              <a:buChar char="•"/>
            </a:pPr>
            <a:r>
              <a:rPr lang="ru-RU" sz="2000" dirty="0"/>
              <a:t>Модель называется реляционной так как в ее основе лежат отношения (от лат. </a:t>
            </a:r>
            <a:r>
              <a:rPr lang="en-US" sz="2000" dirty="0" err="1"/>
              <a:t>relatio</a:t>
            </a:r>
            <a:r>
              <a:rPr lang="ru-RU" sz="2000" dirty="0"/>
              <a:t>)</a:t>
            </a:r>
            <a:r>
              <a:rPr lang="en-US" sz="2000" dirty="0"/>
              <a:t> </a:t>
            </a:r>
            <a:r>
              <a:rPr lang="ru-RU" sz="2000" dirty="0"/>
              <a:t>между данными. Реляционные таблицы с информацией гораздо проще систематизировать и придать обработке, нежели в сетевой или иерархической модели.</a:t>
            </a:r>
          </a:p>
        </p:txBody>
      </p:sp>
    </p:spTree>
    <p:extLst>
      <p:ext uri="{BB962C8B-B14F-4D97-AF65-F5344CB8AC3E}">
        <p14:creationId xmlns:p14="http://schemas.microsoft.com/office/powerpoint/2010/main" val="1683141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049A0A-DA36-4F52-BDD4-E52ACDE3C3DF}"/>
              </a:ext>
            </a:extLst>
          </p:cNvPr>
          <p:cNvSpPr txBox="1"/>
          <p:nvPr/>
        </p:nvSpPr>
        <p:spPr>
          <a:xfrm>
            <a:off x="297457" y="98738"/>
            <a:ext cx="11597086" cy="707886"/>
          </a:xfrm>
          <a:prstGeom prst="rect">
            <a:avLst/>
          </a:prstGeom>
          <a:noFill/>
        </p:spPr>
        <p:txBody>
          <a:bodyPr wrap="none" rtlCol="0">
            <a:spAutoFit/>
          </a:bodyPr>
          <a:lstStyle/>
          <a:p>
            <a:r>
              <a:rPr lang="en-US" sz="4000" dirty="0"/>
              <a:t>MOLAP (Multidimensional OLAP – </a:t>
            </a:r>
            <a:r>
              <a:rPr lang="ru-RU" sz="4000" dirty="0"/>
              <a:t>многомерные </a:t>
            </a:r>
            <a:r>
              <a:rPr lang="en-US" sz="4000" dirty="0"/>
              <a:t>OLAP</a:t>
            </a:r>
            <a:endParaRPr lang="ru-RU" sz="4000" dirty="0"/>
          </a:p>
        </p:txBody>
      </p:sp>
      <p:sp>
        <p:nvSpPr>
          <p:cNvPr id="3" name="TextBox 2">
            <a:extLst>
              <a:ext uri="{FF2B5EF4-FFF2-40B4-BE49-F238E27FC236}">
                <a16:creationId xmlns:a16="http://schemas.microsoft.com/office/drawing/2014/main" id="{9D2EA031-A071-443D-AE99-1A66D626EE26}"/>
              </a:ext>
            </a:extLst>
          </p:cNvPr>
          <p:cNvSpPr txBox="1"/>
          <p:nvPr/>
        </p:nvSpPr>
        <p:spPr>
          <a:xfrm>
            <a:off x="724794" y="806625"/>
            <a:ext cx="10933806" cy="4585871"/>
          </a:xfrm>
          <a:prstGeom prst="rect">
            <a:avLst/>
          </a:prstGeom>
          <a:noFill/>
        </p:spPr>
        <p:txBody>
          <a:bodyPr wrap="square" rtlCol="0">
            <a:spAutoFit/>
          </a:bodyPr>
          <a:lstStyle/>
          <a:p>
            <a:r>
              <a:rPr lang="ru-RU" b="1" dirty="0"/>
              <a:t>Условия применения</a:t>
            </a:r>
          </a:p>
          <a:p>
            <a:r>
              <a:rPr lang="ru-RU" sz="1400" dirty="0"/>
              <a:t>Исходя из всего, рассмотренного ранее, использование системы MOLAP целесообразно только при следующих условиях:</a:t>
            </a:r>
          </a:p>
          <a:p>
            <a:pPr marL="285750" indent="-285750">
              <a:buFont typeface="Arial" panose="020B0604020202020204" pitchFamily="34" charset="0"/>
              <a:buChar char="•"/>
            </a:pPr>
            <a:r>
              <a:rPr lang="ru-RU" sz="1400" dirty="0"/>
              <a:t>небольшой объем исходных данных для анализа (не более нескольких гигабайт), то есть уровень агрегации данных достаточно высок</a:t>
            </a:r>
          </a:p>
          <a:p>
            <a:pPr marL="285750" indent="-285750">
              <a:buFont typeface="Arial" panose="020B0604020202020204" pitchFamily="34" charset="0"/>
              <a:buChar char="•"/>
            </a:pPr>
            <a:r>
              <a:rPr lang="ru-RU" sz="1400" dirty="0"/>
              <a:t>набор информационных измерений стабилен (поскольку любое изменение их структуры почти всегда требует полной перестройки гиперкуба)</a:t>
            </a:r>
          </a:p>
          <a:p>
            <a:pPr marL="285750" indent="-285750">
              <a:buFont typeface="Arial" panose="020B0604020202020204" pitchFamily="34" charset="0"/>
              <a:buChar char="•"/>
            </a:pPr>
            <a:r>
              <a:rPr lang="ru-RU" sz="1400" dirty="0"/>
              <a:t>время ответа системы на нерегламентированные запросы является наиболее важным параметром</a:t>
            </a:r>
          </a:p>
          <a:p>
            <a:r>
              <a:rPr lang="ru-RU" b="1" dirty="0"/>
              <a:t>Преимущества MOLAP</a:t>
            </a:r>
          </a:p>
          <a:p>
            <a:pPr marL="285750" indent="-285750">
              <a:buFont typeface="Arial" panose="020B0604020202020204" pitchFamily="34" charset="0"/>
              <a:buChar char="•"/>
            </a:pPr>
            <a:r>
              <a:rPr lang="ru-RU" sz="1400" dirty="0"/>
              <a:t>высокая производительность. Поиск и выборка данных производятся намного быстрее, чем в реляционных базах данных</a:t>
            </a:r>
          </a:p>
          <a:p>
            <a:pPr marL="285750" indent="-285750">
              <a:buFont typeface="Arial" panose="020B0604020202020204" pitchFamily="34" charset="0"/>
              <a:buChar char="•"/>
            </a:pPr>
            <a:r>
              <a:rPr lang="ru-RU" sz="1400" dirty="0"/>
              <a:t>структура и интерфейсы наилучшим образом соответствуют структуре аналитических запросов</a:t>
            </a:r>
          </a:p>
          <a:p>
            <a:pPr marL="285750" indent="-285750">
              <a:buFont typeface="Arial" panose="020B0604020202020204" pitchFamily="34" charset="0"/>
              <a:buChar char="•"/>
            </a:pPr>
            <a:r>
              <a:rPr lang="ru-RU" sz="1400" dirty="0"/>
              <a:t>многомерные СУБД легко справляются с интеграцией в информационную модель разнообразных дополнительных функций</a:t>
            </a:r>
          </a:p>
          <a:p>
            <a:r>
              <a:rPr lang="ru-RU" b="1" dirty="0"/>
              <a:t>Недостатки MOLAP</a:t>
            </a:r>
          </a:p>
          <a:p>
            <a:pPr marL="285750" indent="-285750">
              <a:buFont typeface="Arial" panose="020B0604020202020204" pitchFamily="34" charset="0"/>
              <a:buChar char="•"/>
            </a:pPr>
            <a:r>
              <a:rPr lang="ru-RU" sz="1400" dirty="0"/>
              <a:t>MOLAP могут работать только со своими собственными многомерными БД и основываются на патентованных лицензионных решениях для многомерных СУБД, что отражается на цене. Такие технологии обеспечивают полный цикл OLAP-обработки и либо включают в себя, помимо серверного модуля, собственный интегрированный клиентский интерфейс, либо используют для связи с пользователем внешние программы работы с электронными таблицами</a:t>
            </a:r>
          </a:p>
          <a:p>
            <a:pPr marL="285750" indent="-285750">
              <a:buFont typeface="Arial" panose="020B0604020202020204" pitchFamily="34" charset="0"/>
              <a:buChar char="•"/>
            </a:pPr>
            <a:r>
              <a:rPr lang="ru-RU" sz="1400" dirty="0"/>
              <a:t>низкие показатели эффективности использования внешней памяти, худшие, по сравнению с реляционными, БД механизмы транзакций</a:t>
            </a:r>
          </a:p>
          <a:p>
            <a:pPr marL="285750" indent="-285750">
              <a:buFont typeface="Arial" panose="020B0604020202020204" pitchFamily="34" charset="0"/>
              <a:buChar char="•"/>
            </a:pPr>
            <a:r>
              <a:rPr lang="ru-RU" sz="1400" dirty="0"/>
              <a:t>Отсутствуют единые стандарты на интерфейс, языки описания и управления данными</a:t>
            </a:r>
          </a:p>
          <a:p>
            <a:pPr marL="285750" indent="-285750">
              <a:buFont typeface="Arial" panose="020B0604020202020204" pitchFamily="34" charset="0"/>
              <a:buChar char="•"/>
            </a:pPr>
            <a:r>
              <a:rPr lang="ru-RU" sz="1400" dirty="0"/>
              <a:t>Не поддерживают репликацию данных, часто используемую в качестве механизма загрузки</a:t>
            </a:r>
            <a:r>
              <a:rPr lang="en-US" sz="1400" dirty="0"/>
              <a:t>.</a:t>
            </a:r>
            <a:endParaRPr lang="ru-RU" sz="1400" dirty="0"/>
          </a:p>
          <a:p>
            <a:endParaRPr lang="ru-RU" sz="1400" dirty="0"/>
          </a:p>
        </p:txBody>
      </p:sp>
      <p:sp>
        <p:nvSpPr>
          <p:cNvPr id="34" name="Цилиндр 33">
            <a:extLst>
              <a:ext uri="{FF2B5EF4-FFF2-40B4-BE49-F238E27FC236}">
                <a16:creationId xmlns:a16="http://schemas.microsoft.com/office/drawing/2014/main" id="{45FAC08E-3405-4308-9311-26785753E8C4}"/>
              </a:ext>
            </a:extLst>
          </p:cNvPr>
          <p:cNvSpPr/>
          <p:nvPr/>
        </p:nvSpPr>
        <p:spPr>
          <a:xfrm>
            <a:off x="972177" y="5322669"/>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Цилиндр 34">
            <a:extLst>
              <a:ext uri="{FF2B5EF4-FFF2-40B4-BE49-F238E27FC236}">
                <a16:creationId xmlns:a16="http://schemas.microsoft.com/office/drawing/2014/main" id="{DC7CFDEC-5813-4A66-9AD5-B0DE139EBC41}"/>
              </a:ext>
            </a:extLst>
          </p:cNvPr>
          <p:cNvSpPr/>
          <p:nvPr/>
        </p:nvSpPr>
        <p:spPr>
          <a:xfrm>
            <a:off x="1124577" y="5475069"/>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Цилиндр 35">
            <a:extLst>
              <a:ext uri="{FF2B5EF4-FFF2-40B4-BE49-F238E27FC236}">
                <a16:creationId xmlns:a16="http://schemas.microsoft.com/office/drawing/2014/main" id="{A853D6F2-C892-450A-8CE7-F50B28D544C5}"/>
              </a:ext>
            </a:extLst>
          </p:cNvPr>
          <p:cNvSpPr/>
          <p:nvPr/>
        </p:nvSpPr>
        <p:spPr>
          <a:xfrm>
            <a:off x="1276977" y="5627469"/>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Стрелка: вправо 36">
            <a:extLst>
              <a:ext uri="{FF2B5EF4-FFF2-40B4-BE49-F238E27FC236}">
                <a16:creationId xmlns:a16="http://schemas.microsoft.com/office/drawing/2014/main" id="{56E6AC35-43D5-482E-AB45-07F6EA7DEE2D}"/>
              </a:ext>
            </a:extLst>
          </p:cNvPr>
          <p:cNvSpPr/>
          <p:nvPr/>
        </p:nvSpPr>
        <p:spPr>
          <a:xfrm>
            <a:off x="2321239" y="5843369"/>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Стрелка: вправо 37">
            <a:extLst>
              <a:ext uri="{FF2B5EF4-FFF2-40B4-BE49-F238E27FC236}">
                <a16:creationId xmlns:a16="http://schemas.microsoft.com/office/drawing/2014/main" id="{53EFCD0A-4E47-4728-A3BA-D7551E586412}"/>
              </a:ext>
            </a:extLst>
          </p:cNvPr>
          <p:cNvSpPr/>
          <p:nvPr/>
        </p:nvSpPr>
        <p:spPr>
          <a:xfrm rot="10800000">
            <a:off x="2321239" y="5271869"/>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39" name="Рисунок 38" descr="Сервер">
            <a:extLst>
              <a:ext uri="{FF2B5EF4-FFF2-40B4-BE49-F238E27FC236}">
                <a16:creationId xmlns:a16="http://schemas.microsoft.com/office/drawing/2014/main" id="{2A8813D4-4F41-42F6-B2BF-54EABDD23A30}"/>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281804" y="5235138"/>
            <a:ext cx="1117600" cy="1117600"/>
          </a:xfrm>
          <a:prstGeom prst="rect">
            <a:avLst/>
          </a:prstGeom>
        </p:spPr>
      </p:pic>
      <p:pic>
        <p:nvPicPr>
          <p:cNvPr id="40" name="Рисунок 39" descr="Компьютер">
            <a:extLst>
              <a:ext uri="{FF2B5EF4-FFF2-40B4-BE49-F238E27FC236}">
                <a16:creationId xmlns:a16="http://schemas.microsoft.com/office/drawing/2014/main" id="{606931BF-8C47-40B5-9148-9166633A915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764466" y="5171638"/>
            <a:ext cx="1117600" cy="1117600"/>
          </a:xfrm>
          <a:prstGeom prst="rect">
            <a:avLst/>
          </a:prstGeom>
        </p:spPr>
      </p:pic>
      <p:sp>
        <p:nvSpPr>
          <p:cNvPr id="41" name="Стрелка: вправо 40">
            <a:extLst>
              <a:ext uri="{FF2B5EF4-FFF2-40B4-BE49-F238E27FC236}">
                <a16:creationId xmlns:a16="http://schemas.microsoft.com/office/drawing/2014/main" id="{FEE3B5A7-0AAA-403D-8DFB-3C6EB359758C}"/>
              </a:ext>
            </a:extLst>
          </p:cNvPr>
          <p:cNvSpPr/>
          <p:nvPr/>
        </p:nvSpPr>
        <p:spPr>
          <a:xfrm>
            <a:off x="7834065" y="5806638"/>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Стрелка: вправо 41">
            <a:extLst>
              <a:ext uri="{FF2B5EF4-FFF2-40B4-BE49-F238E27FC236}">
                <a16:creationId xmlns:a16="http://schemas.microsoft.com/office/drawing/2014/main" id="{505E825D-4745-4FE8-A365-1D859DC1B748}"/>
              </a:ext>
            </a:extLst>
          </p:cNvPr>
          <p:cNvSpPr/>
          <p:nvPr/>
        </p:nvSpPr>
        <p:spPr>
          <a:xfrm rot="10800000">
            <a:off x="7834065" y="5235138"/>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TextBox 42">
            <a:extLst>
              <a:ext uri="{FF2B5EF4-FFF2-40B4-BE49-F238E27FC236}">
                <a16:creationId xmlns:a16="http://schemas.microsoft.com/office/drawing/2014/main" id="{18742169-F9F5-4A38-83FD-257BE2C0424F}"/>
              </a:ext>
            </a:extLst>
          </p:cNvPr>
          <p:cNvSpPr txBox="1"/>
          <p:nvPr/>
        </p:nvSpPr>
        <p:spPr>
          <a:xfrm>
            <a:off x="2543442" y="5049172"/>
            <a:ext cx="1454244" cy="369332"/>
          </a:xfrm>
          <a:prstGeom prst="rect">
            <a:avLst/>
          </a:prstGeom>
          <a:noFill/>
        </p:spPr>
        <p:txBody>
          <a:bodyPr wrap="none" rtlCol="0">
            <a:spAutoFit/>
          </a:bodyPr>
          <a:lstStyle/>
          <a:p>
            <a:r>
              <a:rPr lang="en-US" dirty="0"/>
              <a:t>SQL </a:t>
            </a:r>
            <a:r>
              <a:rPr lang="ru-RU" dirty="0"/>
              <a:t>запросы</a:t>
            </a:r>
          </a:p>
        </p:txBody>
      </p:sp>
      <p:sp>
        <p:nvSpPr>
          <p:cNvPr id="44" name="TextBox 43">
            <a:extLst>
              <a:ext uri="{FF2B5EF4-FFF2-40B4-BE49-F238E27FC236}">
                <a16:creationId xmlns:a16="http://schemas.microsoft.com/office/drawing/2014/main" id="{1DD4BE49-8741-43AE-A970-6B5EA4C1AEF0}"/>
              </a:ext>
            </a:extLst>
          </p:cNvPr>
          <p:cNvSpPr txBox="1"/>
          <p:nvPr/>
        </p:nvSpPr>
        <p:spPr>
          <a:xfrm>
            <a:off x="2569561" y="6090503"/>
            <a:ext cx="960519" cy="369332"/>
          </a:xfrm>
          <a:prstGeom prst="rect">
            <a:avLst/>
          </a:prstGeom>
          <a:noFill/>
        </p:spPr>
        <p:txBody>
          <a:bodyPr wrap="none" rtlCol="0">
            <a:spAutoFit/>
          </a:bodyPr>
          <a:lstStyle/>
          <a:p>
            <a:r>
              <a:rPr lang="ru-RU" dirty="0"/>
              <a:t>Данные</a:t>
            </a:r>
          </a:p>
        </p:txBody>
      </p:sp>
      <p:sp>
        <p:nvSpPr>
          <p:cNvPr id="45" name="TextBox 44">
            <a:extLst>
              <a:ext uri="{FF2B5EF4-FFF2-40B4-BE49-F238E27FC236}">
                <a16:creationId xmlns:a16="http://schemas.microsoft.com/office/drawing/2014/main" id="{0C2E92FB-1F2D-412F-8D3A-B358EBC54FA6}"/>
              </a:ext>
            </a:extLst>
          </p:cNvPr>
          <p:cNvSpPr txBox="1"/>
          <p:nvPr/>
        </p:nvSpPr>
        <p:spPr>
          <a:xfrm>
            <a:off x="6417558" y="6174938"/>
            <a:ext cx="883575" cy="646331"/>
          </a:xfrm>
          <a:prstGeom prst="rect">
            <a:avLst/>
          </a:prstGeom>
          <a:noFill/>
        </p:spPr>
        <p:txBody>
          <a:bodyPr wrap="none" rtlCol="0">
            <a:spAutoFit/>
          </a:bodyPr>
          <a:lstStyle/>
          <a:p>
            <a:r>
              <a:rPr lang="en-US" dirty="0"/>
              <a:t>MOLAP</a:t>
            </a:r>
          </a:p>
          <a:p>
            <a:r>
              <a:rPr lang="ru-RU" dirty="0"/>
              <a:t>сервер</a:t>
            </a:r>
          </a:p>
        </p:txBody>
      </p:sp>
      <p:sp>
        <p:nvSpPr>
          <p:cNvPr id="46" name="TextBox 45">
            <a:extLst>
              <a:ext uri="{FF2B5EF4-FFF2-40B4-BE49-F238E27FC236}">
                <a16:creationId xmlns:a16="http://schemas.microsoft.com/office/drawing/2014/main" id="{61295F5E-256E-41B4-A313-7A0501982196}"/>
              </a:ext>
            </a:extLst>
          </p:cNvPr>
          <p:cNvSpPr txBox="1"/>
          <p:nvPr/>
        </p:nvSpPr>
        <p:spPr>
          <a:xfrm>
            <a:off x="7399404" y="4968775"/>
            <a:ext cx="2413161" cy="369332"/>
          </a:xfrm>
          <a:prstGeom prst="rect">
            <a:avLst/>
          </a:prstGeom>
          <a:noFill/>
        </p:spPr>
        <p:txBody>
          <a:bodyPr wrap="none" rtlCol="0">
            <a:spAutoFit/>
          </a:bodyPr>
          <a:lstStyle/>
          <a:p>
            <a:r>
              <a:rPr lang="ru-RU" dirty="0"/>
              <a:t>Запросы пользователя</a:t>
            </a:r>
          </a:p>
        </p:txBody>
      </p:sp>
      <p:sp>
        <p:nvSpPr>
          <p:cNvPr id="47" name="TextBox 46">
            <a:extLst>
              <a:ext uri="{FF2B5EF4-FFF2-40B4-BE49-F238E27FC236}">
                <a16:creationId xmlns:a16="http://schemas.microsoft.com/office/drawing/2014/main" id="{E3BFA5F4-EC90-404E-85BA-ADCB71FD43F5}"/>
              </a:ext>
            </a:extLst>
          </p:cNvPr>
          <p:cNvSpPr txBox="1"/>
          <p:nvPr/>
        </p:nvSpPr>
        <p:spPr>
          <a:xfrm>
            <a:off x="8077704" y="6008805"/>
            <a:ext cx="960519" cy="369332"/>
          </a:xfrm>
          <a:prstGeom prst="rect">
            <a:avLst/>
          </a:prstGeom>
          <a:noFill/>
        </p:spPr>
        <p:txBody>
          <a:bodyPr wrap="none" rtlCol="0">
            <a:spAutoFit/>
          </a:bodyPr>
          <a:lstStyle/>
          <a:p>
            <a:r>
              <a:rPr lang="ru-RU" dirty="0"/>
              <a:t>Данные</a:t>
            </a:r>
          </a:p>
        </p:txBody>
      </p:sp>
      <p:sp>
        <p:nvSpPr>
          <p:cNvPr id="48" name="TextBox 47">
            <a:extLst>
              <a:ext uri="{FF2B5EF4-FFF2-40B4-BE49-F238E27FC236}">
                <a16:creationId xmlns:a16="http://schemas.microsoft.com/office/drawing/2014/main" id="{1F632CC4-54B8-459C-B761-510847672D26}"/>
              </a:ext>
            </a:extLst>
          </p:cNvPr>
          <p:cNvSpPr txBox="1"/>
          <p:nvPr/>
        </p:nvSpPr>
        <p:spPr>
          <a:xfrm>
            <a:off x="9764466" y="6022538"/>
            <a:ext cx="1983556" cy="646331"/>
          </a:xfrm>
          <a:prstGeom prst="rect">
            <a:avLst/>
          </a:prstGeom>
          <a:noFill/>
        </p:spPr>
        <p:txBody>
          <a:bodyPr wrap="none" rtlCol="0">
            <a:spAutoFit/>
          </a:bodyPr>
          <a:lstStyle/>
          <a:p>
            <a:r>
              <a:rPr lang="ru-RU" dirty="0"/>
              <a:t>Пользовательские</a:t>
            </a:r>
          </a:p>
          <a:p>
            <a:pPr algn="ctr"/>
            <a:r>
              <a:rPr lang="ru-RU" dirty="0"/>
              <a:t>приложения</a:t>
            </a:r>
          </a:p>
        </p:txBody>
      </p:sp>
      <p:sp>
        <p:nvSpPr>
          <p:cNvPr id="49" name="TextBox 48">
            <a:extLst>
              <a:ext uri="{FF2B5EF4-FFF2-40B4-BE49-F238E27FC236}">
                <a16:creationId xmlns:a16="http://schemas.microsoft.com/office/drawing/2014/main" id="{B4542C67-3B8D-467B-A800-DE90E6011B92}"/>
              </a:ext>
            </a:extLst>
          </p:cNvPr>
          <p:cNvSpPr txBox="1"/>
          <p:nvPr/>
        </p:nvSpPr>
        <p:spPr>
          <a:xfrm>
            <a:off x="611788" y="6187638"/>
            <a:ext cx="1618623" cy="646331"/>
          </a:xfrm>
          <a:prstGeom prst="rect">
            <a:avLst/>
          </a:prstGeom>
          <a:noFill/>
        </p:spPr>
        <p:txBody>
          <a:bodyPr wrap="square" rtlCol="0">
            <a:spAutoFit/>
          </a:bodyPr>
          <a:lstStyle/>
          <a:p>
            <a:r>
              <a:rPr lang="ru-RU" dirty="0"/>
              <a:t>Реляционная база данных</a:t>
            </a:r>
          </a:p>
        </p:txBody>
      </p:sp>
      <p:sp>
        <p:nvSpPr>
          <p:cNvPr id="50" name="Куб 49">
            <a:extLst>
              <a:ext uri="{FF2B5EF4-FFF2-40B4-BE49-F238E27FC236}">
                <a16:creationId xmlns:a16="http://schemas.microsoft.com/office/drawing/2014/main" id="{D8BDE7AC-56A3-4B4F-9E23-3CF7254E1362}"/>
              </a:ext>
            </a:extLst>
          </p:cNvPr>
          <p:cNvSpPr/>
          <p:nvPr/>
        </p:nvSpPr>
        <p:spPr>
          <a:xfrm>
            <a:off x="4208581" y="5251427"/>
            <a:ext cx="1018187" cy="960242"/>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Стрелка: влево-вправо 50">
            <a:extLst>
              <a:ext uri="{FF2B5EF4-FFF2-40B4-BE49-F238E27FC236}">
                <a16:creationId xmlns:a16="http://schemas.microsoft.com/office/drawing/2014/main" id="{2E65B2A4-B97E-49A5-9EF5-596BD3A99900}"/>
              </a:ext>
            </a:extLst>
          </p:cNvPr>
          <p:cNvSpPr/>
          <p:nvPr/>
        </p:nvSpPr>
        <p:spPr>
          <a:xfrm>
            <a:off x="5486618" y="5588000"/>
            <a:ext cx="847158" cy="42080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TextBox 51">
            <a:extLst>
              <a:ext uri="{FF2B5EF4-FFF2-40B4-BE49-F238E27FC236}">
                <a16:creationId xmlns:a16="http://schemas.microsoft.com/office/drawing/2014/main" id="{FC081E09-DF30-4F2B-92DC-74B7575BC4E6}"/>
              </a:ext>
            </a:extLst>
          </p:cNvPr>
          <p:cNvSpPr txBox="1"/>
          <p:nvPr/>
        </p:nvSpPr>
        <p:spPr>
          <a:xfrm>
            <a:off x="4251640" y="6173569"/>
            <a:ext cx="705642" cy="646331"/>
          </a:xfrm>
          <a:prstGeom prst="rect">
            <a:avLst/>
          </a:prstGeom>
          <a:noFill/>
        </p:spPr>
        <p:txBody>
          <a:bodyPr wrap="none" rtlCol="0">
            <a:spAutoFit/>
          </a:bodyPr>
          <a:lstStyle/>
          <a:p>
            <a:r>
              <a:rPr lang="en-US" dirty="0"/>
              <a:t>OLAP</a:t>
            </a:r>
          </a:p>
          <a:p>
            <a:pPr algn="ctr"/>
            <a:r>
              <a:rPr lang="ru-RU" dirty="0"/>
              <a:t>куб</a:t>
            </a:r>
          </a:p>
        </p:txBody>
      </p:sp>
    </p:spTree>
    <p:extLst>
      <p:ext uri="{BB962C8B-B14F-4D97-AF65-F5344CB8AC3E}">
        <p14:creationId xmlns:p14="http://schemas.microsoft.com/office/powerpoint/2010/main" val="2899056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CD87200-3F88-4E6A-85A0-A5CF5955FE2B}"/>
              </a:ext>
            </a:extLst>
          </p:cNvPr>
          <p:cNvSpPr txBox="1"/>
          <p:nvPr/>
        </p:nvSpPr>
        <p:spPr>
          <a:xfrm>
            <a:off x="573238" y="0"/>
            <a:ext cx="11045524" cy="707886"/>
          </a:xfrm>
          <a:prstGeom prst="rect">
            <a:avLst/>
          </a:prstGeom>
          <a:noFill/>
        </p:spPr>
        <p:txBody>
          <a:bodyPr wrap="none" rtlCol="0">
            <a:spAutoFit/>
          </a:bodyPr>
          <a:lstStyle/>
          <a:p>
            <a:r>
              <a:rPr lang="en-US" sz="4000" dirty="0"/>
              <a:t>HOLAP (Hybrid OLAP – </a:t>
            </a:r>
            <a:r>
              <a:rPr lang="ru-RU" sz="4000" dirty="0"/>
              <a:t>гибридные </a:t>
            </a:r>
            <a:r>
              <a:rPr lang="en-US" sz="4000" dirty="0"/>
              <a:t>OLAP </a:t>
            </a:r>
            <a:r>
              <a:rPr lang="ru-RU" sz="4000" dirty="0"/>
              <a:t>системы)</a:t>
            </a:r>
          </a:p>
        </p:txBody>
      </p:sp>
      <p:sp>
        <p:nvSpPr>
          <p:cNvPr id="3" name="TextBox 2">
            <a:extLst>
              <a:ext uri="{FF2B5EF4-FFF2-40B4-BE49-F238E27FC236}">
                <a16:creationId xmlns:a16="http://schemas.microsoft.com/office/drawing/2014/main" id="{9D5D6322-24DE-4266-8AB7-EA0828892CA2}"/>
              </a:ext>
            </a:extLst>
          </p:cNvPr>
          <p:cNvSpPr txBox="1"/>
          <p:nvPr/>
        </p:nvSpPr>
        <p:spPr>
          <a:xfrm>
            <a:off x="850900" y="838200"/>
            <a:ext cx="10490200" cy="3816429"/>
          </a:xfrm>
          <a:prstGeom prst="rect">
            <a:avLst/>
          </a:prstGeom>
          <a:noFill/>
        </p:spPr>
        <p:txBody>
          <a:bodyPr wrap="square" rtlCol="0">
            <a:spAutoFit/>
          </a:bodyPr>
          <a:lstStyle/>
          <a:p>
            <a:r>
              <a:rPr lang="ru-RU" sz="2200" dirty="0"/>
              <a:t>Разработаны с целью совмещения достоинств и минимизации недостатков, присущих MOLAP и ROLAP. В отличие от MOLAP, которая работает лучше, когда данные более плотные, серверы ROLAP лучше в тех случаях, когда данные довольно разрежены. Серверы HOLAP применяют подход ROLAP для разреженных областей многомерного пространства и подход MOLAP – для плотных областей. Серверы HOLAP разделяют запрос на несколько подзапросов, направляют их к соответствующим фрагментам данных, комбинируют результаты, а затем предоставляют результат пользователю. Материализация выборочных представлений в HOLAP, выборочное построение индексов, а также планирование запросов и ресурсов аналогично тому, как это реализовано в серверах MOLAP и ROLAP.</a:t>
            </a:r>
          </a:p>
        </p:txBody>
      </p:sp>
      <p:sp>
        <p:nvSpPr>
          <p:cNvPr id="4" name="Цилиндр 3">
            <a:extLst>
              <a:ext uri="{FF2B5EF4-FFF2-40B4-BE49-F238E27FC236}">
                <a16:creationId xmlns:a16="http://schemas.microsoft.com/office/drawing/2014/main" id="{EF35AC9A-ECCB-4172-A362-74E17E458A7D}"/>
              </a:ext>
            </a:extLst>
          </p:cNvPr>
          <p:cNvSpPr/>
          <p:nvPr/>
        </p:nvSpPr>
        <p:spPr>
          <a:xfrm>
            <a:off x="587226" y="5144046"/>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Цилиндр 4">
            <a:extLst>
              <a:ext uri="{FF2B5EF4-FFF2-40B4-BE49-F238E27FC236}">
                <a16:creationId xmlns:a16="http://schemas.microsoft.com/office/drawing/2014/main" id="{2C08E6B8-0A2A-4B45-BA86-B5109AA55CB7}"/>
              </a:ext>
            </a:extLst>
          </p:cNvPr>
          <p:cNvSpPr/>
          <p:nvPr/>
        </p:nvSpPr>
        <p:spPr>
          <a:xfrm>
            <a:off x="739626" y="5296446"/>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Цилиндр 5">
            <a:extLst>
              <a:ext uri="{FF2B5EF4-FFF2-40B4-BE49-F238E27FC236}">
                <a16:creationId xmlns:a16="http://schemas.microsoft.com/office/drawing/2014/main" id="{AA5650C4-EC2F-42B3-A30E-CE764EDD2087}"/>
              </a:ext>
            </a:extLst>
          </p:cNvPr>
          <p:cNvSpPr/>
          <p:nvPr/>
        </p:nvSpPr>
        <p:spPr>
          <a:xfrm>
            <a:off x="892026" y="5448846"/>
            <a:ext cx="431800" cy="584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право 6">
            <a:extLst>
              <a:ext uri="{FF2B5EF4-FFF2-40B4-BE49-F238E27FC236}">
                <a16:creationId xmlns:a16="http://schemas.microsoft.com/office/drawing/2014/main" id="{E1CCE626-C54B-4C93-BFEE-583747C17795}"/>
              </a:ext>
            </a:extLst>
          </p:cNvPr>
          <p:cNvSpPr/>
          <p:nvPr/>
        </p:nvSpPr>
        <p:spPr>
          <a:xfrm>
            <a:off x="1936288" y="5664746"/>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право 7">
            <a:extLst>
              <a:ext uri="{FF2B5EF4-FFF2-40B4-BE49-F238E27FC236}">
                <a16:creationId xmlns:a16="http://schemas.microsoft.com/office/drawing/2014/main" id="{1A52EC7C-509F-402C-8C28-7C0AE4402F13}"/>
              </a:ext>
            </a:extLst>
          </p:cNvPr>
          <p:cNvSpPr/>
          <p:nvPr/>
        </p:nvSpPr>
        <p:spPr>
          <a:xfrm rot="10800000">
            <a:off x="1936288" y="5093246"/>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9" name="Рисунок 8" descr="Сервер">
            <a:extLst>
              <a:ext uri="{FF2B5EF4-FFF2-40B4-BE49-F238E27FC236}">
                <a16:creationId xmlns:a16="http://schemas.microsoft.com/office/drawing/2014/main" id="{4427EF67-A86F-4CBD-AFEC-3A5E2B1D7EE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3942888" y="5093246"/>
            <a:ext cx="1117600" cy="1117600"/>
          </a:xfrm>
          <a:prstGeom prst="rect">
            <a:avLst/>
          </a:prstGeom>
        </p:spPr>
      </p:pic>
      <p:pic>
        <p:nvPicPr>
          <p:cNvPr id="10" name="Рисунок 9" descr="Компьютер">
            <a:extLst>
              <a:ext uri="{FF2B5EF4-FFF2-40B4-BE49-F238E27FC236}">
                <a16:creationId xmlns:a16="http://schemas.microsoft.com/office/drawing/2014/main" id="{F36258D4-8372-4880-A9B2-4F423040F6D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136840" y="5051306"/>
            <a:ext cx="1117600" cy="1117600"/>
          </a:xfrm>
          <a:prstGeom prst="rect">
            <a:avLst/>
          </a:prstGeom>
        </p:spPr>
      </p:pic>
      <p:sp>
        <p:nvSpPr>
          <p:cNvPr id="11" name="Стрелка: вправо 10">
            <a:extLst>
              <a:ext uri="{FF2B5EF4-FFF2-40B4-BE49-F238E27FC236}">
                <a16:creationId xmlns:a16="http://schemas.microsoft.com/office/drawing/2014/main" id="{3E3A29FE-7A80-4EFB-B422-0B25DDE92B82}"/>
              </a:ext>
            </a:extLst>
          </p:cNvPr>
          <p:cNvSpPr/>
          <p:nvPr/>
        </p:nvSpPr>
        <p:spPr>
          <a:xfrm>
            <a:off x="8169587" y="5737106"/>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право 11">
            <a:extLst>
              <a:ext uri="{FF2B5EF4-FFF2-40B4-BE49-F238E27FC236}">
                <a16:creationId xmlns:a16="http://schemas.microsoft.com/office/drawing/2014/main" id="{341B84A2-A174-4916-9FA6-CE8E2768629B}"/>
              </a:ext>
            </a:extLst>
          </p:cNvPr>
          <p:cNvSpPr/>
          <p:nvPr/>
        </p:nvSpPr>
        <p:spPr>
          <a:xfrm rot="10800000">
            <a:off x="8169587" y="5165606"/>
            <a:ext cx="1447800" cy="431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a:extLst>
              <a:ext uri="{FF2B5EF4-FFF2-40B4-BE49-F238E27FC236}">
                <a16:creationId xmlns:a16="http://schemas.microsoft.com/office/drawing/2014/main" id="{759AB3AD-5B5A-42F4-8438-1EC78D58E8CA}"/>
              </a:ext>
            </a:extLst>
          </p:cNvPr>
          <p:cNvSpPr txBox="1"/>
          <p:nvPr/>
        </p:nvSpPr>
        <p:spPr>
          <a:xfrm>
            <a:off x="209714" y="5990411"/>
            <a:ext cx="1618623" cy="646331"/>
          </a:xfrm>
          <a:prstGeom prst="rect">
            <a:avLst/>
          </a:prstGeom>
          <a:noFill/>
        </p:spPr>
        <p:txBody>
          <a:bodyPr wrap="square" rtlCol="0">
            <a:spAutoFit/>
          </a:bodyPr>
          <a:lstStyle/>
          <a:p>
            <a:r>
              <a:rPr lang="ru-RU" dirty="0"/>
              <a:t>Реляционная база данных</a:t>
            </a:r>
          </a:p>
        </p:txBody>
      </p:sp>
      <p:sp>
        <p:nvSpPr>
          <p:cNvPr id="14" name="TextBox 13">
            <a:extLst>
              <a:ext uri="{FF2B5EF4-FFF2-40B4-BE49-F238E27FC236}">
                <a16:creationId xmlns:a16="http://schemas.microsoft.com/office/drawing/2014/main" id="{5ABCBCFE-83B9-4FED-90C8-6961E5D82823}"/>
              </a:ext>
            </a:extLst>
          </p:cNvPr>
          <p:cNvSpPr txBox="1"/>
          <p:nvPr/>
        </p:nvSpPr>
        <p:spPr>
          <a:xfrm>
            <a:off x="2158491" y="4870549"/>
            <a:ext cx="1454244" cy="369332"/>
          </a:xfrm>
          <a:prstGeom prst="rect">
            <a:avLst/>
          </a:prstGeom>
          <a:noFill/>
        </p:spPr>
        <p:txBody>
          <a:bodyPr wrap="none" rtlCol="0">
            <a:spAutoFit/>
          </a:bodyPr>
          <a:lstStyle/>
          <a:p>
            <a:r>
              <a:rPr lang="en-US" dirty="0"/>
              <a:t>SQL </a:t>
            </a:r>
            <a:r>
              <a:rPr lang="ru-RU" dirty="0"/>
              <a:t>запросы</a:t>
            </a:r>
          </a:p>
        </p:txBody>
      </p:sp>
      <p:sp>
        <p:nvSpPr>
          <p:cNvPr id="15" name="TextBox 14">
            <a:extLst>
              <a:ext uri="{FF2B5EF4-FFF2-40B4-BE49-F238E27FC236}">
                <a16:creationId xmlns:a16="http://schemas.microsoft.com/office/drawing/2014/main" id="{E6004679-AD20-4C17-B8CF-2FCA90CF5CBE}"/>
              </a:ext>
            </a:extLst>
          </p:cNvPr>
          <p:cNvSpPr txBox="1"/>
          <p:nvPr/>
        </p:nvSpPr>
        <p:spPr>
          <a:xfrm>
            <a:off x="2184610" y="5911880"/>
            <a:ext cx="960519" cy="369332"/>
          </a:xfrm>
          <a:prstGeom prst="rect">
            <a:avLst/>
          </a:prstGeom>
          <a:noFill/>
        </p:spPr>
        <p:txBody>
          <a:bodyPr wrap="none" rtlCol="0">
            <a:spAutoFit/>
          </a:bodyPr>
          <a:lstStyle/>
          <a:p>
            <a:r>
              <a:rPr lang="ru-RU" dirty="0"/>
              <a:t>Данные</a:t>
            </a:r>
          </a:p>
        </p:txBody>
      </p:sp>
      <p:sp>
        <p:nvSpPr>
          <p:cNvPr id="16" name="TextBox 15">
            <a:extLst>
              <a:ext uri="{FF2B5EF4-FFF2-40B4-BE49-F238E27FC236}">
                <a16:creationId xmlns:a16="http://schemas.microsoft.com/office/drawing/2014/main" id="{B7F963E8-F2EA-4007-B708-13CB15C710C0}"/>
              </a:ext>
            </a:extLst>
          </p:cNvPr>
          <p:cNvSpPr txBox="1"/>
          <p:nvPr/>
        </p:nvSpPr>
        <p:spPr>
          <a:xfrm>
            <a:off x="4078642" y="6033046"/>
            <a:ext cx="867545" cy="646331"/>
          </a:xfrm>
          <a:prstGeom prst="rect">
            <a:avLst/>
          </a:prstGeom>
          <a:noFill/>
        </p:spPr>
        <p:txBody>
          <a:bodyPr wrap="none" rtlCol="0">
            <a:spAutoFit/>
          </a:bodyPr>
          <a:lstStyle/>
          <a:p>
            <a:r>
              <a:rPr lang="en-US" dirty="0"/>
              <a:t>HOLAP</a:t>
            </a:r>
          </a:p>
          <a:p>
            <a:r>
              <a:rPr lang="ru-RU" dirty="0"/>
              <a:t>сервер</a:t>
            </a:r>
          </a:p>
        </p:txBody>
      </p:sp>
      <p:sp>
        <p:nvSpPr>
          <p:cNvPr id="17" name="TextBox 16">
            <a:extLst>
              <a:ext uri="{FF2B5EF4-FFF2-40B4-BE49-F238E27FC236}">
                <a16:creationId xmlns:a16="http://schemas.microsoft.com/office/drawing/2014/main" id="{B4B35BA4-5128-449C-953B-3D220E76C520}"/>
              </a:ext>
            </a:extLst>
          </p:cNvPr>
          <p:cNvSpPr txBox="1"/>
          <p:nvPr/>
        </p:nvSpPr>
        <p:spPr>
          <a:xfrm>
            <a:off x="7734926" y="4899243"/>
            <a:ext cx="2413161" cy="369332"/>
          </a:xfrm>
          <a:prstGeom prst="rect">
            <a:avLst/>
          </a:prstGeom>
          <a:noFill/>
        </p:spPr>
        <p:txBody>
          <a:bodyPr wrap="none" rtlCol="0">
            <a:spAutoFit/>
          </a:bodyPr>
          <a:lstStyle/>
          <a:p>
            <a:r>
              <a:rPr lang="ru-RU" dirty="0"/>
              <a:t>Запросы пользователя</a:t>
            </a:r>
          </a:p>
        </p:txBody>
      </p:sp>
      <p:sp>
        <p:nvSpPr>
          <p:cNvPr id="18" name="TextBox 17">
            <a:extLst>
              <a:ext uri="{FF2B5EF4-FFF2-40B4-BE49-F238E27FC236}">
                <a16:creationId xmlns:a16="http://schemas.microsoft.com/office/drawing/2014/main" id="{6E0AD4E0-73E8-41C9-9439-FFD357429948}"/>
              </a:ext>
            </a:extLst>
          </p:cNvPr>
          <p:cNvSpPr txBox="1"/>
          <p:nvPr/>
        </p:nvSpPr>
        <p:spPr>
          <a:xfrm>
            <a:off x="8413227" y="6000611"/>
            <a:ext cx="960519" cy="369332"/>
          </a:xfrm>
          <a:prstGeom prst="rect">
            <a:avLst/>
          </a:prstGeom>
          <a:noFill/>
        </p:spPr>
        <p:txBody>
          <a:bodyPr wrap="none" rtlCol="0">
            <a:spAutoFit/>
          </a:bodyPr>
          <a:lstStyle/>
          <a:p>
            <a:r>
              <a:rPr lang="ru-RU" dirty="0"/>
              <a:t>Данные</a:t>
            </a:r>
          </a:p>
        </p:txBody>
      </p:sp>
      <p:sp>
        <p:nvSpPr>
          <p:cNvPr id="19" name="TextBox 18">
            <a:extLst>
              <a:ext uri="{FF2B5EF4-FFF2-40B4-BE49-F238E27FC236}">
                <a16:creationId xmlns:a16="http://schemas.microsoft.com/office/drawing/2014/main" id="{B8F8D7C0-EC1C-4678-998A-FA4D28D71CF7}"/>
              </a:ext>
            </a:extLst>
          </p:cNvPr>
          <p:cNvSpPr txBox="1"/>
          <p:nvPr/>
        </p:nvSpPr>
        <p:spPr>
          <a:xfrm>
            <a:off x="10136840" y="5902206"/>
            <a:ext cx="1983556" cy="646331"/>
          </a:xfrm>
          <a:prstGeom prst="rect">
            <a:avLst/>
          </a:prstGeom>
          <a:noFill/>
        </p:spPr>
        <p:txBody>
          <a:bodyPr wrap="none" rtlCol="0">
            <a:spAutoFit/>
          </a:bodyPr>
          <a:lstStyle/>
          <a:p>
            <a:r>
              <a:rPr lang="ru-RU" dirty="0"/>
              <a:t>Пользовательские</a:t>
            </a:r>
          </a:p>
          <a:p>
            <a:pPr algn="ctr"/>
            <a:r>
              <a:rPr lang="ru-RU" dirty="0"/>
              <a:t>приложения</a:t>
            </a:r>
          </a:p>
        </p:txBody>
      </p:sp>
      <p:sp>
        <p:nvSpPr>
          <p:cNvPr id="20" name="Куб 19">
            <a:extLst>
              <a:ext uri="{FF2B5EF4-FFF2-40B4-BE49-F238E27FC236}">
                <a16:creationId xmlns:a16="http://schemas.microsoft.com/office/drawing/2014/main" id="{5CEC354B-A484-4595-AF4F-19A591CEC1AA}"/>
              </a:ext>
            </a:extLst>
          </p:cNvPr>
          <p:cNvSpPr/>
          <p:nvPr/>
        </p:nvSpPr>
        <p:spPr>
          <a:xfrm>
            <a:off x="7007537" y="5232400"/>
            <a:ext cx="486087" cy="485894"/>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Куб 20">
            <a:extLst>
              <a:ext uri="{FF2B5EF4-FFF2-40B4-BE49-F238E27FC236}">
                <a16:creationId xmlns:a16="http://schemas.microsoft.com/office/drawing/2014/main" id="{6240C70E-84A1-42FC-B265-4933189B6270}"/>
              </a:ext>
            </a:extLst>
          </p:cNvPr>
          <p:cNvSpPr/>
          <p:nvPr/>
        </p:nvSpPr>
        <p:spPr>
          <a:xfrm>
            <a:off x="7258363" y="5597406"/>
            <a:ext cx="486087" cy="485894"/>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Куб 21">
            <a:extLst>
              <a:ext uri="{FF2B5EF4-FFF2-40B4-BE49-F238E27FC236}">
                <a16:creationId xmlns:a16="http://schemas.microsoft.com/office/drawing/2014/main" id="{757F868D-E77E-4684-A0C5-CF9D97423AE0}"/>
              </a:ext>
            </a:extLst>
          </p:cNvPr>
          <p:cNvSpPr/>
          <p:nvPr/>
        </p:nvSpPr>
        <p:spPr>
          <a:xfrm>
            <a:off x="6646162" y="5583673"/>
            <a:ext cx="486087" cy="485894"/>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лево-вправо 22">
            <a:extLst>
              <a:ext uri="{FF2B5EF4-FFF2-40B4-BE49-F238E27FC236}">
                <a16:creationId xmlns:a16="http://schemas.microsoft.com/office/drawing/2014/main" id="{D79A4643-BC12-4EF5-8479-232636962354}"/>
              </a:ext>
            </a:extLst>
          </p:cNvPr>
          <p:cNvSpPr/>
          <p:nvPr/>
        </p:nvSpPr>
        <p:spPr>
          <a:xfrm>
            <a:off x="5195592" y="5381506"/>
            <a:ext cx="1216152" cy="48463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TextBox 23">
            <a:extLst>
              <a:ext uri="{FF2B5EF4-FFF2-40B4-BE49-F238E27FC236}">
                <a16:creationId xmlns:a16="http://schemas.microsoft.com/office/drawing/2014/main" id="{B738E1F9-B30B-4AC3-A3FB-9CF049C54642}"/>
              </a:ext>
            </a:extLst>
          </p:cNvPr>
          <p:cNvSpPr txBox="1"/>
          <p:nvPr/>
        </p:nvSpPr>
        <p:spPr>
          <a:xfrm>
            <a:off x="6869824" y="6075232"/>
            <a:ext cx="705642" cy="646331"/>
          </a:xfrm>
          <a:prstGeom prst="rect">
            <a:avLst/>
          </a:prstGeom>
          <a:noFill/>
        </p:spPr>
        <p:txBody>
          <a:bodyPr wrap="none" rtlCol="0">
            <a:spAutoFit/>
          </a:bodyPr>
          <a:lstStyle/>
          <a:p>
            <a:r>
              <a:rPr lang="en-US" dirty="0"/>
              <a:t>OLAP</a:t>
            </a:r>
          </a:p>
          <a:p>
            <a:r>
              <a:rPr lang="ru-RU" dirty="0"/>
              <a:t>кубы</a:t>
            </a:r>
          </a:p>
        </p:txBody>
      </p:sp>
    </p:spTree>
    <p:extLst>
      <p:ext uri="{BB962C8B-B14F-4D97-AF65-F5344CB8AC3E}">
        <p14:creationId xmlns:p14="http://schemas.microsoft.com/office/powerpoint/2010/main" val="3888564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331B03-ED9D-48BB-BBB6-6FAF694027FE}"/>
              </a:ext>
            </a:extLst>
          </p:cNvPr>
          <p:cNvSpPr txBox="1"/>
          <p:nvPr/>
        </p:nvSpPr>
        <p:spPr>
          <a:xfrm>
            <a:off x="2586481" y="88900"/>
            <a:ext cx="7019037" cy="707886"/>
          </a:xfrm>
          <a:prstGeom prst="rect">
            <a:avLst/>
          </a:prstGeom>
          <a:noFill/>
        </p:spPr>
        <p:txBody>
          <a:bodyPr wrap="none" rtlCol="0">
            <a:spAutoFit/>
          </a:bodyPr>
          <a:lstStyle/>
          <a:p>
            <a:r>
              <a:rPr lang="ru-RU" sz="4000" dirty="0"/>
              <a:t>Преимущества </a:t>
            </a:r>
            <a:r>
              <a:rPr lang="en-US" sz="4000" dirty="0"/>
              <a:t>OLAP - </a:t>
            </a:r>
            <a:r>
              <a:rPr lang="ru-RU" sz="4000" dirty="0"/>
              <a:t>системы</a:t>
            </a:r>
          </a:p>
        </p:txBody>
      </p:sp>
      <p:sp>
        <p:nvSpPr>
          <p:cNvPr id="3" name="Прямоугольник 2">
            <a:extLst>
              <a:ext uri="{FF2B5EF4-FFF2-40B4-BE49-F238E27FC236}">
                <a16:creationId xmlns:a16="http://schemas.microsoft.com/office/drawing/2014/main" id="{1E9A06A3-ED77-46B1-8B96-320DE3C946BC}"/>
              </a:ext>
            </a:extLst>
          </p:cNvPr>
          <p:cNvSpPr/>
          <p:nvPr/>
        </p:nvSpPr>
        <p:spPr>
          <a:xfrm>
            <a:off x="2921000" y="1600200"/>
            <a:ext cx="2730500" cy="1549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a:t>Проведение многовариантного анализа</a:t>
            </a:r>
          </a:p>
        </p:txBody>
      </p:sp>
      <p:sp>
        <p:nvSpPr>
          <p:cNvPr id="4" name="Прямоугольник 3">
            <a:extLst>
              <a:ext uri="{FF2B5EF4-FFF2-40B4-BE49-F238E27FC236}">
                <a16:creationId xmlns:a16="http://schemas.microsoft.com/office/drawing/2014/main" id="{9A51EA0C-CABB-4786-92C8-D2B9A2EF808C}"/>
              </a:ext>
            </a:extLst>
          </p:cNvPr>
          <p:cNvSpPr/>
          <p:nvPr/>
        </p:nvSpPr>
        <p:spPr>
          <a:xfrm>
            <a:off x="6464302" y="1543051"/>
            <a:ext cx="2730500" cy="1549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ru-RU" dirty="0"/>
              <a:t>Управление детализацией</a:t>
            </a:r>
          </a:p>
        </p:txBody>
      </p:sp>
      <p:sp>
        <p:nvSpPr>
          <p:cNvPr id="5" name="Прямоугольник 4">
            <a:extLst>
              <a:ext uri="{FF2B5EF4-FFF2-40B4-BE49-F238E27FC236}">
                <a16:creationId xmlns:a16="http://schemas.microsoft.com/office/drawing/2014/main" id="{D901E774-BE89-424F-A117-1DB6606E75C9}"/>
              </a:ext>
            </a:extLst>
          </p:cNvPr>
          <p:cNvSpPr/>
          <p:nvPr/>
        </p:nvSpPr>
        <p:spPr>
          <a:xfrm>
            <a:off x="1358899" y="3746501"/>
            <a:ext cx="2730500" cy="1549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dirty="0"/>
              <a:t>Согласованность исходной информации и результатов анализа</a:t>
            </a:r>
          </a:p>
        </p:txBody>
      </p:sp>
      <p:sp>
        <p:nvSpPr>
          <p:cNvPr id="6" name="Прямоугольник 5">
            <a:extLst>
              <a:ext uri="{FF2B5EF4-FFF2-40B4-BE49-F238E27FC236}">
                <a16:creationId xmlns:a16="http://schemas.microsoft.com/office/drawing/2014/main" id="{1CC99A6B-2798-4ABD-836A-F7E282173DFA}"/>
              </a:ext>
            </a:extLst>
          </p:cNvPr>
          <p:cNvSpPr/>
          <p:nvPr/>
        </p:nvSpPr>
        <p:spPr>
          <a:xfrm>
            <a:off x="4692649" y="3746501"/>
            <a:ext cx="2730500" cy="15494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dirty="0"/>
              <a:t>Выявление скрытых зависимостей</a:t>
            </a:r>
          </a:p>
        </p:txBody>
      </p:sp>
      <p:sp>
        <p:nvSpPr>
          <p:cNvPr id="7" name="Прямоугольник 6">
            <a:extLst>
              <a:ext uri="{FF2B5EF4-FFF2-40B4-BE49-F238E27FC236}">
                <a16:creationId xmlns:a16="http://schemas.microsoft.com/office/drawing/2014/main" id="{9AED450E-F295-4B98-903C-CCAC67DDAF78}"/>
              </a:ext>
            </a:extLst>
          </p:cNvPr>
          <p:cNvSpPr/>
          <p:nvPr/>
        </p:nvSpPr>
        <p:spPr>
          <a:xfrm>
            <a:off x="8064499" y="3746501"/>
            <a:ext cx="2730500" cy="1549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dirty="0"/>
              <a:t>Создание единой платформы</a:t>
            </a:r>
          </a:p>
        </p:txBody>
      </p:sp>
    </p:spTree>
    <p:extLst>
      <p:ext uri="{BB962C8B-B14F-4D97-AF65-F5344CB8AC3E}">
        <p14:creationId xmlns:p14="http://schemas.microsoft.com/office/powerpoint/2010/main" val="1615256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0D29B6-EE2B-4C9D-A115-E3A20D2AC9A2}"/>
              </a:ext>
            </a:extLst>
          </p:cNvPr>
          <p:cNvSpPr txBox="1"/>
          <p:nvPr/>
        </p:nvSpPr>
        <p:spPr>
          <a:xfrm>
            <a:off x="4845978" y="215900"/>
            <a:ext cx="2500043" cy="707886"/>
          </a:xfrm>
          <a:prstGeom prst="rect">
            <a:avLst/>
          </a:prstGeom>
          <a:noFill/>
        </p:spPr>
        <p:txBody>
          <a:bodyPr wrap="none" rtlCol="0">
            <a:spAutoFit/>
          </a:bodyPr>
          <a:lstStyle/>
          <a:p>
            <a:r>
              <a:rPr lang="ru-RU" sz="4000" dirty="0"/>
              <a:t>Источники</a:t>
            </a:r>
          </a:p>
        </p:txBody>
      </p:sp>
      <p:sp>
        <p:nvSpPr>
          <p:cNvPr id="3" name="TextBox 2">
            <a:extLst>
              <a:ext uri="{FF2B5EF4-FFF2-40B4-BE49-F238E27FC236}">
                <a16:creationId xmlns:a16="http://schemas.microsoft.com/office/drawing/2014/main" id="{35EFA35D-DDA1-488C-9A6B-6493716DAD5F}"/>
              </a:ext>
            </a:extLst>
          </p:cNvPr>
          <p:cNvSpPr txBox="1"/>
          <p:nvPr/>
        </p:nvSpPr>
        <p:spPr>
          <a:xfrm>
            <a:off x="1716735" y="1117600"/>
            <a:ext cx="8758528" cy="1754326"/>
          </a:xfrm>
          <a:prstGeom prst="rect">
            <a:avLst/>
          </a:prstGeom>
          <a:noFill/>
        </p:spPr>
        <p:txBody>
          <a:bodyPr wrap="square" rtlCol="0">
            <a:spAutoFit/>
          </a:bodyPr>
          <a:lstStyle/>
          <a:p>
            <a:pPr marL="285750" indent="-285750">
              <a:buFont typeface="Arial" panose="020B0604020202020204" pitchFamily="34" charset="0"/>
              <a:buChar char="•"/>
            </a:pPr>
            <a:r>
              <a:rPr lang="ru-RU" dirty="0" err="1"/>
              <a:t>Лабоцкий</a:t>
            </a:r>
            <a:r>
              <a:rPr lang="ru-RU" dirty="0"/>
              <a:t> В. В. Управление знаниями: технологии, методы и средства представления, извлечения и измерения знаний — Минск: БГЭУ, 2006</a:t>
            </a:r>
          </a:p>
          <a:p>
            <a:pPr marL="285750" indent="-285750">
              <a:buFont typeface="Arial" panose="020B0604020202020204" pitchFamily="34" charset="0"/>
              <a:buChar char="•"/>
            </a:pPr>
            <a:r>
              <a:rPr lang="ru-RU" dirty="0"/>
              <a:t>Альперович М. Технологии хранения и обработки корпоративных данных (</a:t>
            </a:r>
            <a:r>
              <a:rPr lang="ru-RU" dirty="0" err="1"/>
              <a:t>Data</a:t>
            </a:r>
            <a:r>
              <a:rPr lang="ru-RU" dirty="0"/>
              <a:t> </a:t>
            </a:r>
            <a:r>
              <a:rPr lang="ru-RU" dirty="0" err="1"/>
              <a:t>Warehousing</a:t>
            </a:r>
            <a:r>
              <a:rPr lang="ru-RU" dirty="0"/>
              <a:t>, OLAP, </a:t>
            </a:r>
            <a:r>
              <a:rPr lang="ru-RU" dirty="0" err="1"/>
              <a:t>Data</a:t>
            </a:r>
            <a:r>
              <a:rPr lang="ru-RU" dirty="0"/>
              <a:t> </a:t>
            </a:r>
            <a:r>
              <a:rPr lang="ru-RU" dirty="0" err="1"/>
              <a:t>Mining</a:t>
            </a:r>
            <a:r>
              <a:rPr lang="ru-RU" dirty="0"/>
              <a:t>)</a:t>
            </a:r>
          </a:p>
          <a:p>
            <a:pPr marL="285750" indent="-285750">
              <a:buFont typeface="Arial" panose="020B0604020202020204" pitchFamily="34" charset="0"/>
              <a:buChar char="•"/>
            </a:pPr>
            <a:r>
              <a:rPr lang="ru-RU" dirty="0"/>
              <a:t>Щавелев Л. В. Способы аналитической обработки данных для поддержки принятия решений. — Открытые системы, № 4-5, 1998</a:t>
            </a:r>
          </a:p>
        </p:txBody>
      </p:sp>
    </p:spTree>
    <p:extLst>
      <p:ext uri="{BB962C8B-B14F-4D97-AF65-F5344CB8AC3E}">
        <p14:creationId xmlns:p14="http://schemas.microsoft.com/office/powerpoint/2010/main" val="2688152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0DF13B4-CCA2-4ED9-ABCA-D4586AECB05B}"/>
              </a:ext>
            </a:extLst>
          </p:cNvPr>
          <p:cNvSpPr>
            <a:spLocks noGrp="1"/>
          </p:cNvSpPr>
          <p:nvPr>
            <p:ph type="title"/>
          </p:nvPr>
        </p:nvSpPr>
        <p:spPr>
          <a:xfrm>
            <a:off x="5374801" y="1058862"/>
            <a:ext cx="1442398" cy="719605"/>
          </a:xfrm>
        </p:spPr>
        <p:txBody>
          <a:bodyPr>
            <a:normAutofit fontScale="90000"/>
          </a:bodyPr>
          <a:lstStyle/>
          <a:p>
            <a:r>
              <a:rPr lang="ru-RU" dirty="0"/>
              <a:t>план</a:t>
            </a:r>
          </a:p>
        </p:txBody>
      </p:sp>
      <p:sp>
        <p:nvSpPr>
          <p:cNvPr id="3" name="Текст 2">
            <a:extLst>
              <a:ext uri="{FF2B5EF4-FFF2-40B4-BE49-F238E27FC236}">
                <a16:creationId xmlns:a16="http://schemas.microsoft.com/office/drawing/2014/main" id="{6838AFEC-5C6F-4FE2-A9D4-5842096DD152}"/>
              </a:ext>
            </a:extLst>
          </p:cNvPr>
          <p:cNvSpPr>
            <a:spLocks noGrp="1"/>
          </p:cNvSpPr>
          <p:nvPr>
            <p:ph type="body" idx="1"/>
          </p:nvPr>
        </p:nvSpPr>
        <p:spPr>
          <a:xfrm>
            <a:off x="3053720" y="2432810"/>
            <a:ext cx="6084560" cy="2533474"/>
          </a:xfrm>
        </p:spPr>
        <p:txBody>
          <a:bodyPr>
            <a:normAutofit lnSpcReduction="10000"/>
          </a:bodyPr>
          <a:lstStyle/>
          <a:p>
            <a:pPr marL="285750" indent="-285750">
              <a:lnSpc>
                <a:spcPct val="100000"/>
              </a:lnSpc>
              <a:buFont typeface="Arial" panose="020B0604020202020204" pitchFamily="34" charset="0"/>
              <a:buChar char="•"/>
            </a:pPr>
            <a:r>
              <a:rPr lang="ru-RU" dirty="0"/>
              <a:t>Понятие </a:t>
            </a:r>
            <a:r>
              <a:rPr lang="en-US" dirty="0" err="1"/>
              <a:t>olap</a:t>
            </a:r>
            <a:r>
              <a:rPr lang="en-US" dirty="0"/>
              <a:t>-</a:t>
            </a:r>
            <a:r>
              <a:rPr lang="ru-RU" dirty="0"/>
              <a:t>системы</a:t>
            </a:r>
          </a:p>
          <a:p>
            <a:pPr marL="285750" indent="-285750">
              <a:lnSpc>
                <a:spcPct val="100000"/>
              </a:lnSpc>
              <a:buFont typeface="Arial" panose="020B0604020202020204" pitchFamily="34" charset="0"/>
              <a:buChar char="•"/>
            </a:pPr>
            <a:r>
              <a:rPr lang="ru-RU" dirty="0"/>
              <a:t>Структура системы</a:t>
            </a:r>
          </a:p>
          <a:p>
            <a:pPr marL="285750" indent="-285750">
              <a:lnSpc>
                <a:spcPct val="100000"/>
              </a:lnSpc>
              <a:buFont typeface="Arial" panose="020B0604020202020204" pitchFamily="34" charset="0"/>
              <a:buChar char="•"/>
            </a:pPr>
            <a:r>
              <a:rPr lang="ru-RU" dirty="0"/>
              <a:t>Основные способы хранения и обработки данных</a:t>
            </a:r>
          </a:p>
          <a:p>
            <a:pPr marL="285750" indent="-285750">
              <a:lnSpc>
                <a:spcPct val="100000"/>
              </a:lnSpc>
              <a:buFont typeface="Arial" panose="020B0604020202020204" pitchFamily="34" charset="0"/>
              <a:buChar char="•"/>
            </a:pPr>
            <a:r>
              <a:rPr lang="ru-RU" dirty="0"/>
              <a:t>Разновидности </a:t>
            </a:r>
            <a:r>
              <a:rPr lang="en-US" dirty="0"/>
              <a:t>olap</a:t>
            </a:r>
            <a:r>
              <a:rPr lang="ru-RU" dirty="0"/>
              <a:t>-систем</a:t>
            </a:r>
          </a:p>
          <a:p>
            <a:pPr marL="285750" indent="-285750">
              <a:lnSpc>
                <a:spcPct val="100000"/>
              </a:lnSpc>
              <a:buFont typeface="Arial" panose="020B0604020202020204" pitchFamily="34" charset="0"/>
              <a:buChar char="•"/>
            </a:pPr>
            <a:r>
              <a:rPr lang="ru-RU" dirty="0"/>
              <a:t>Преимущества данной системы</a:t>
            </a:r>
          </a:p>
          <a:p>
            <a:pPr marL="285750" indent="-285750">
              <a:lnSpc>
                <a:spcPct val="100000"/>
              </a:lnSpc>
              <a:buFont typeface="Arial" panose="020B0604020202020204" pitchFamily="34" charset="0"/>
              <a:buChar char="•"/>
            </a:pPr>
            <a:r>
              <a:rPr lang="ru-RU" dirty="0"/>
              <a:t>источники</a:t>
            </a:r>
          </a:p>
        </p:txBody>
      </p:sp>
    </p:spTree>
    <p:extLst>
      <p:ext uri="{BB962C8B-B14F-4D97-AF65-F5344CB8AC3E}">
        <p14:creationId xmlns:p14="http://schemas.microsoft.com/office/powerpoint/2010/main" val="1005447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5F7F040-B996-4416-8961-3C25A125E505}"/>
              </a:ext>
            </a:extLst>
          </p:cNvPr>
          <p:cNvSpPr>
            <a:spLocks noGrp="1"/>
          </p:cNvSpPr>
          <p:nvPr>
            <p:ph type="title"/>
          </p:nvPr>
        </p:nvSpPr>
        <p:spPr>
          <a:xfrm>
            <a:off x="3401049" y="131427"/>
            <a:ext cx="5385179" cy="1227589"/>
          </a:xfrm>
        </p:spPr>
        <p:txBody>
          <a:bodyPr/>
          <a:lstStyle/>
          <a:p>
            <a:r>
              <a:rPr lang="ru-RU" dirty="0"/>
              <a:t>Понятие </a:t>
            </a:r>
            <a:r>
              <a:rPr lang="en-US" dirty="0"/>
              <a:t>olap-</a:t>
            </a:r>
            <a:r>
              <a:rPr lang="ru-RU" dirty="0"/>
              <a:t>системы</a:t>
            </a:r>
          </a:p>
        </p:txBody>
      </p:sp>
      <p:sp>
        <p:nvSpPr>
          <p:cNvPr id="3" name="Текст 2">
            <a:extLst>
              <a:ext uri="{FF2B5EF4-FFF2-40B4-BE49-F238E27FC236}">
                <a16:creationId xmlns:a16="http://schemas.microsoft.com/office/drawing/2014/main" id="{9687A4F8-F530-4386-B3B3-8F596AA25FFF}"/>
              </a:ext>
            </a:extLst>
          </p:cNvPr>
          <p:cNvSpPr>
            <a:spLocks noGrp="1"/>
          </p:cNvSpPr>
          <p:nvPr>
            <p:ph type="body" sz="half" idx="2"/>
          </p:nvPr>
        </p:nvSpPr>
        <p:spPr>
          <a:xfrm>
            <a:off x="1141410" y="1174459"/>
            <a:ext cx="9904459" cy="5289841"/>
          </a:xfrm>
        </p:spPr>
        <p:txBody>
          <a:bodyPr>
            <a:normAutofit/>
          </a:bodyPr>
          <a:lstStyle/>
          <a:p>
            <a:pPr marL="285750" indent="-285750">
              <a:buFont typeface="Arial" panose="020B0604020202020204" pitchFamily="34" charset="0"/>
              <a:buChar char="•"/>
            </a:pPr>
            <a:r>
              <a:rPr lang="en-US" sz="2000" dirty="0"/>
              <a:t>OLAP (Online Analytical Processing – </a:t>
            </a:r>
            <a:r>
              <a:rPr lang="ru-RU" sz="2000" dirty="0"/>
              <a:t>аналитическая обработка данных в реальном времени) представляет собой мощную технологию обработки и исследования данных.</a:t>
            </a:r>
          </a:p>
          <a:p>
            <a:pPr marL="285750" indent="-285750">
              <a:buFont typeface="Arial" panose="020B0604020202020204" pitchFamily="34" charset="0"/>
              <a:buChar char="•"/>
            </a:pPr>
            <a:r>
              <a:rPr lang="ru-RU" sz="2000" dirty="0"/>
              <a:t>Системы, построенные на основе технологии </a:t>
            </a:r>
            <a:r>
              <a:rPr lang="en-US" sz="2000" dirty="0"/>
              <a:t>OLAP</a:t>
            </a:r>
            <a:r>
              <a:rPr lang="ru-RU" sz="2000" dirty="0"/>
              <a:t>, предоставляют практически безграничные возможности по составлению отчетов, выполнению сложных аналитических расчетов, построению прогнозов и сценариев, разработке множества вариантов планов.</a:t>
            </a:r>
          </a:p>
          <a:p>
            <a:pPr marL="285750" indent="-285750">
              <a:buFont typeface="Arial" panose="020B0604020202020204" pitchFamily="34" charset="0"/>
              <a:buChar char="•"/>
            </a:pPr>
            <a:r>
              <a:rPr lang="ru-RU" sz="2000" dirty="0"/>
              <a:t>Применение </a:t>
            </a:r>
            <a:r>
              <a:rPr lang="en-US" sz="2000" dirty="0"/>
              <a:t>OLAP </a:t>
            </a:r>
            <a:r>
              <a:rPr lang="ru-RU" sz="2000" dirty="0"/>
              <a:t>системы позволяет автоматизировать стратегический уровень управления организацией.</a:t>
            </a:r>
          </a:p>
        </p:txBody>
      </p:sp>
    </p:spTree>
    <p:extLst>
      <p:ext uri="{BB962C8B-B14F-4D97-AF65-F5344CB8AC3E}">
        <p14:creationId xmlns:p14="http://schemas.microsoft.com/office/powerpoint/2010/main" val="469794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a:extLst>
              <a:ext uri="{FF2B5EF4-FFF2-40B4-BE49-F238E27FC236}">
                <a16:creationId xmlns:a16="http://schemas.microsoft.com/office/drawing/2014/main" id="{03639538-05A7-4168-8EBB-BD7888F583E0}"/>
              </a:ext>
            </a:extLst>
          </p:cNvPr>
          <p:cNvSpPr>
            <a:spLocks noGrp="1"/>
          </p:cNvSpPr>
          <p:nvPr>
            <p:ph type="body" sz="half" idx="2"/>
          </p:nvPr>
        </p:nvSpPr>
        <p:spPr>
          <a:xfrm>
            <a:off x="2470682" y="63500"/>
            <a:ext cx="7250636" cy="6464300"/>
          </a:xfrm>
        </p:spPr>
        <p:txBody>
          <a:bodyPr>
            <a:normAutofit lnSpcReduction="10000"/>
          </a:bodyPr>
          <a:lstStyle/>
          <a:p>
            <a:r>
              <a:rPr lang="ru-RU" sz="1800" dirty="0"/>
              <a:t>Полноценные </a:t>
            </a:r>
            <a:r>
              <a:rPr lang="en-US" sz="1800" dirty="0"/>
              <a:t>OLAP </a:t>
            </a:r>
            <a:r>
              <a:rPr lang="ru-RU" sz="1800" dirty="0"/>
              <a:t>системы появились в начале 90-х годов, как результат развития информационных систем поддержки принятия решений. Они предназначены для преобразования различных, часто разрозненных , данных, в полезную информацию. </a:t>
            </a:r>
            <a:r>
              <a:rPr lang="en-US" sz="1800" dirty="0"/>
              <a:t>OLAP </a:t>
            </a:r>
            <a:r>
              <a:rPr lang="ru-RU" sz="1800" dirty="0"/>
              <a:t>системы могут организовать данные в соответствии с некоторым набором критериев. При этом не обязательно, чтобы критерии имели четкие характеристики.</a:t>
            </a:r>
          </a:p>
          <a:p>
            <a:r>
              <a:rPr lang="ru-RU" sz="1800" dirty="0"/>
              <a:t>Свое применение </a:t>
            </a:r>
            <a:r>
              <a:rPr lang="en-US" sz="1800" dirty="0"/>
              <a:t>OLAP</a:t>
            </a:r>
            <a:r>
              <a:rPr lang="ru-RU" sz="1800" dirty="0"/>
              <a:t> системы нашли во многих вопросах стратегического управления организацией:</a:t>
            </a:r>
          </a:p>
          <a:p>
            <a:pPr marL="285750" indent="-285750">
              <a:lnSpc>
                <a:spcPct val="100000"/>
              </a:lnSpc>
              <a:buFont typeface="Arial" panose="020B0604020202020204" pitchFamily="34" charset="0"/>
              <a:buChar char="•"/>
            </a:pPr>
            <a:r>
              <a:rPr lang="ru-RU" sz="1800" dirty="0"/>
              <a:t>имитационное моделирование внешней среды организации</a:t>
            </a:r>
          </a:p>
          <a:p>
            <a:pPr marL="285750" indent="-285750">
              <a:lnSpc>
                <a:spcPct val="100000"/>
              </a:lnSpc>
              <a:buFont typeface="Arial" panose="020B0604020202020204" pitchFamily="34" charset="0"/>
              <a:buChar char="•"/>
            </a:pPr>
            <a:r>
              <a:rPr lang="ru-RU" sz="1800" dirty="0"/>
              <a:t>прогнозирование развития</a:t>
            </a:r>
          </a:p>
          <a:p>
            <a:pPr marL="285750" indent="-285750">
              <a:lnSpc>
                <a:spcPct val="100000"/>
              </a:lnSpc>
              <a:buFont typeface="Arial" panose="020B0604020202020204" pitchFamily="34" charset="0"/>
              <a:buChar char="•"/>
            </a:pPr>
            <a:r>
              <a:rPr lang="ru-RU" sz="1800" dirty="0"/>
              <a:t>подготовка финансовой отчетности</a:t>
            </a:r>
          </a:p>
          <a:p>
            <a:pPr marL="285750" indent="-285750">
              <a:lnSpc>
                <a:spcPct val="100000"/>
              </a:lnSpc>
              <a:buFont typeface="Arial" panose="020B0604020202020204" pitchFamily="34" charset="0"/>
              <a:buChar char="•"/>
            </a:pPr>
            <a:r>
              <a:rPr lang="ru-RU" sz="1800" dirty="0"/>
              <a:t>управление эффективностью бизнеса</a:t>
            </a:r>
          </a:p>
          <a:p>
            <a:pPr marL="285750" indent="-285750">
              <a:lnSpc>
                <a:spcPct val="100000"/>
              </a:lnSpc>
              <a:buFont typeface="Arial" panose="020B0604020202020204" pitchFamily="34" charset="0"/>
              <a:buChar char="•"/>
            </a:pPr>
            <a:r>
              <a:rPr lang="ru-RU" sz="1800" dirty="0"/>
              <a:t>стратегическое планирование</a:t>
            </a:r>
          </a:p>
          <a:p>
            <a:pPr marL="285750" indent="-285750">
              <a:lnSpc>
                <a:spcPct val="100000"/>
              </a:lnSpc>
              <a:buFont typeface="Arial" panose="020B0604020202020204" pitchFamily="34" charset="0"/>
              <a:buChar char="•"/>
            </a:pPr>
            <a:r>
              <a:rPr lang="ru-RU" sz="1800" dirty="0"/>
              <a:t>бюджетирование</a:t>
            </a:r>
          </a:p>
          <a:p>
            <a:pPr marL="285750" indent="-285750">
              <a:lnSpc>
                <a:spcPct val="100000"/>
              </a:lnSpc>
              <a:buFont typeface="Arial" panose="020B0604020202020204" pitchFamily="34" charset="0"/>
              <a:buChar char="•"/>
            </a:pPr>
            <a:r>
              <a:rPr lang="ru-RU" sz="1800" dirty="0"/>
              <a:t>анализ работы</a:t>
            </a:r>
          </a:p>
          <a:p>
            <a:pPr marL="285750" indent="-285750">
              <a:lnSpc>
                <a:spcPct val="100000"/>
              </a:lnSpc>
              <a:buFont typeface="Arial" panose="020B0604020202020204" pitchFamily="34" charset="0"/>
              <a:buChar char="•"/>
            </a:pPr>
            <a:r>
              <a:rPr lang="ru-RU" sz="1800" dirty="0"/>
              <a:t>хранение данных и отчетности.</a:t>
            </a:r>
          </a:p>
        </p:txBody>
      </p:sp>
      <p:pic>
        <p:nvPicPr>
          <p:cNvPr id="12" name="Рисунок 11">
            <a:extLst>
              <a:ext uri="{FF2B5EF4-FFF2-40B4-BE49-F238E27FC236}">
                <a16:creationId xmlns:a16="http://schemas.microsoft.com/office/drawing/2014/main" id="{B9651851-E46D-42BB-B263-6757839C55BD}"/>
              </a:ext>
            </a:extLst>
          </p:cNvPr>
          <p:cNvPicPr>
            <a:picLocks noGrp="1" noChangeAspect="1"/>
          </p:cNvPicPr>
          <p:nvPr>
            <p:ph type="pic" idx="1"/>
          </p:nvPr>
        </p:nvPicPr>
        <p:blipFill rotWithShape="1">
          <a:blip r:embed="rId2"/>
          <a:srcRect l="16117" t="-41096" r="16117" b="-41096"/>
          <a:stretch/>
        </p:blipFill>
        <p:spPr>
          <a:xfrm>
            <a:off x="8392046" y="2546890"/>
            <a:ext cx="3634854" cy="5136610"/>
          </a:xfrm>
          <a:ln>
            <a:noFill/>
          </a:ln>
        </p:spPr>
      </p:pic>
    </p:spTree>
    <p:extLst>
      <p:ext uri="{BB962C8B-B14F-4D97-AF65-F5344CB8AC3E}">
        <p14:creationId xmlns:p14="http://schemas.microsoft.com/office/powerpoint/2010/main" val="3394558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9FFB2D-7A95-4386-8546-1EB961ABF28C}"/>
              </a:ext>
            </a:extLst>
          </p:cNvPr>
          <p:cNvSpPr>
            <a:spLocks noGrp="1"/>
          </p:cNvSpPr>
          <p:nvPr>
            <p:ph type="title"/>
          </p:nvPr>
        </p:nvSpPr>
        <p:spPr>
          <a:xfrm>
            <a:off x="3244078" y="177800"/>
            <a:ext cx="5703844" cy="711200"/>
          </a:xfrm>
        </p:spPr>
        <p:txBody>
          <a:bodyPr>
            <a:normAutofit fontScale="90000"/>
          </a:bodyPr>
          <a:lstStyle/>
          <a:p>
            <a:r>
              <a:rPr lang="ru-RU" dirty="0"/>
              <a:t>Структура </a:t>
            </a:r>
            <a:r>
              <a:rPr lang="en-US" dirty="0"/>
              <a:t>olap-</a:t>
            </a:r>
            <a:r>
              <a:rPr lang="ru-RU" dirty="0"/>
              <a:t>системы</a:t>
            </a:r>
          </a:p>
        </p:txBody>
      </p:sp>
      <p:sp>
        <p:nvSpPr>
          <p:cNvPr id="3" name="Текст 2">
            <a:extLst>
              <a:ext uri="{FF2B5EF4-FFF2-40B4-BE49-F238E27FC236}">
                <a16:creationId xmlns:a16="http://schemas.microsoft.com/office/drawing/2014/main" id="{2077C150-7F64-4A05-917A-DD125E76E80F}"/>
              </a:ext>
            </a:extLst>
          </p:cNvPr>
          <p:cNvSpPr>
            <a:spLocks noGrp="1"/>
          </p:cNvSpPr>
          <p:nvPr>
            <p:ph type="body" sz="half" idx="2"/>
          </p:nvPr>
        </p:nvSpPr>
        <p:spPr>
          <a:xfrm>
            <a:off x="1141410" y="1016001"/>
            <a:ext cx="9904459" cy="4775198"/>
          </a:xfrm>
        </p:spPr>
        <p:txBody>
          <a:bodyPr>
            <a:normAutofit/>
          </a:bodyPr>
          <a:lstStyle/>
          <a:p>
            <a:r>
              <a:rPr lang="ru-RU" sz="2400" dirty="0"/>
              <a:t>В основе работы </a:t>
            </a:r>
            <a:r>
              <a:rPr lang="en-US" sz="2400" dirty="0"/>
              <a:t>OLAP </a:t>
            </a:r>
            <a:r>
              <a:rPr lang="ru-RU" sz="2400" dirty="0"/>
              <a:t>системы лежит обработка многомерных массивов данных. Многомерные массивы устроены так, что каждый элемент массива имеет множество связей с другими элементами. Чтобы сформировать многомерный массив, </a:t>
            </a:r>
            <a:r>
              <a:rPr lang="en-US" sz="2400" dirty="0"/>
              <a:t>OLAP </a:t>
            </a:r>
            <a:r>
              <a:rPr lang="ru-RU" sz="2400" dirty="0"/>
              <a:t>система должна получить исходные данные из других систем (например, </a:t>
            </a:r>
            <a:r>
              <a:rPr lang="en-US" sz="2400" dirty="0"/>
              <a:t>ERP </a:t>
            </a:r>
            <a:r>
              <a:rPr lang="ru-RU" sz="2400" dirty="0"/>
              <a:t>или </a:t>
            </a:r>
            <a:r>
              <a:rPr lang="en-US" sz="2400" dirty="0"/>
              <a:t>CRM </a:t>
            </a:r>
            <a:r>
              <a:rPr lang="ru-RU" sz="2400" dirty="0"/>
              <a:t>системы), или через внешний ввод. Пользователь </a:t>
            </a:r>
            <a:r>
              <a:rPr lang="en-US" sz="2400" dirty="0"/>
              <a:t>OLAP</a:t>
            </a:r>
            <a:r>
              <a:rPr lang="ru-RU" sz="2400" dirty="0"/>
              <a:t> системы получает необходимые данные в структурированном виде в соответствии со своим запросом. Исходя из указанного порядка действий, можно представить структуру </a:t>
            </a:r>
            <a:r>
              <a:rPr lang="en-US" sz="2400" dirty="0"/>
              <a:t>OLAP </a:t>
            </a:r>
            <a:r>
              <a:rPr lang="ru-RU" sz="2400" dirty="0"/>
              <a:t>системы.</a:t>
            </a:r>
          </a:p>
        </p:txBody>
      </p:sp>
    </p:spTree>
    <p:extLst>
      <p:ext uri="{BB962C8B-B14F-4D97-AF65-F5344CB8AC3E}">
        <p14:creationId xmlns:p14="http://schemas.microsoft.com/office/powerpoint/2010/main" val="1974499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77FBA844-59F2-48E1-8D33-E24E01BDFB41}"/>
              </a:ext>
            </a:extLst>
          </p:cNvPr>
          <p:cNvSpPr/>
          <p:nvPr/>
        </p:nvSpPr>
        <p:spPr>
          <a:xfrm>
            <a:off x="2615527" y="107434"/>
            <a:ext cx="6960945" cy="769441"/>
          </a:xfrm>
          <a:prstGeom prst="rect">
            <a:avLst/>
          </a:prstGeom>
        </p:spPr>
        <p:txBody>
          <a:bodyPr wrap="none">
            <a:spAutoFit/>
          </a:bodyPr>
          <a:lstStyle/>
          <a:p>
            <a:r>
              <a:rPr lang="ru-RU" sz="4400" dirty="0"/>
              <a:t>ЭЛЕМЕНТЫ </a:t>
            </a:r>
            <a:r>
              <a:rPr lang="en-US" sz="4400" dirty="0"/>
              <a:t>OLAP-</a:t>
            </a:r>
            <a:r>
              <a:rPr lang="ru-RU" sz="4400" dirty="0"/>
              <a:t>СИСТЕМЫ</a:t>
            </a:r>
          </a:p>
        </p:txBody>
      </p:sp>
      <p:sp>
        <p:nvSpPr>
          <p:cNvPr id="3" name="Прямоугольник 2">
            <a:extLst>
              <a:ext uri="{FF2B5EF4-FFF2-40B4-BE49-F238E27FC236}">
                <a16:creationId xmlns:a16="http://schemas.microsoft.com/office/drawing/2014/main" id="{68071B81-A9BE-4023-9E72-D80B381B4584}"/>
              </a:ext>
            </a:extLst>
          </p:cNvPr>
          <p:cNvSpPr/>
          <p:nvPr/>
        </p:nvSpPr>
        <p:spPr>
          <a:xfrm>
            <a:off x="1244600" y="851473"/>
            <a:ext cx="2667000" cy="5873691"/>
          </a:xfrm>
          <a:prstGeom prst="rect">
            <a:avLst/>
          </a:prstGeom>
          <a:ln>
            <a:solidFill>
              <a:schemeClr val="tx2">
                <a:lumMod val="50000"/>
              </a:schemeClr>
            </a:solidFill>
          </a:ln>
        </p:spPr>
        <p:style>
          <a:lnRef idx="1">
            <a:schemeClr val="accent2"/>
          </a:lnRef>
          <a:fillRef idx="2">
            <a:schemeClr val="accent2"/>
          </a:fillRef>
          <a:effectRef idx="1">
            <a:schemeClr val="accent2"/>
          </a:effectRef>
          <a:fontRef idx="minor">
            <a:schemeClr val="dk1"/>
          </a:fontRef>
        </p:style>
        <p:txBody>
          <a:bodyPr rtlCol="0" anchor="t"/>
          <a:lstStyle/>
          <a:p>
            <a:pPr algn="ctr"/>
            <a:r>
              <a:rPr lang="ru-RU" dirty="0">
                <a:solidFill>
                  <a:srgbClr val="FF0000"/>
                </a:solidFill>
              </a:rPr>
              <a:t>База данных</a:t>
            </a:r>
          </a:p>
        </p:txBody>
      </p:sp>
      <p:sp>
        <p:nvSpPr>
          <p:cNvPr id="4" name="Прямоугольник 3">
            <a:extLst>
              <a:ext uri="{FF2B5EF4-FFF2-40B4-BE49-F238E27FC236}">
                <a16:creationId xmlns:a16="http://schemas.microsoft.com/office/drawing/2014/main" id="{38CE017A-9E74-4DB4-9954-F9F175023F41}"/>
              </a:ext>
            </a:extLst>
          </p:cNvPr>
          <p:cNvSpPr/>
          <p:nvPr/>
        </p:nvSpPr>
        <p:spPr>
          <a:xfrm>
            <a:off x="4762499" y="876874"/>
            <a:ext cx="2667000" cy="5873691"/>
          </a:xfrm>
          <a:prstGeom prst="rect">
            <a:avLst/>
          </a:prstGeom>
          <a:ln>
            <a:solidFill>
              <a:schemeClr val="tx2">
                <a:lumMod val="50000"/>
              </a:schemeClr>
            </a:solidFill>
          </a:ln>
        </p:spPr>
        <p:style>
          <a:lnRef idx="1">
            <a:schemeClr val="accent2"/>
          </a:lnRef>
          <a:fillRef idx="2">
            <a:schemeClr val="accent2"/>
          </a:fillRef>
          <a:effectRef idx="1">
            <a:schemeClr val="accent2"/>
          </a:effectRef>
          <a:fontRef idx="minor">
            <a:schemeClr val="dk1"/>
          </a:fontRef>
        </p:style>
        <p:txBody>
          <a:bodyPr rtlCol="0" anchor="t"/>
          <a:lstStyle/>
          <a:p>
            <a:pPr algn="ctr"/>
            <a:r>
              <a:rPr lang="en-US" dirty="0">
                <a:solidFill>
                  <a:srgbClr val="FF0000"/>
                </a:solidFill>
              </a:rPr>
              <a:t>OLAP </a:t>
            </a:r>
            <a:r>
              <a:rPr lang="ru-RU" dirty="0">
                <a:solidFill>
                  <a:srgbClr val="FF0000"/>
                </a:solidFill>
              </a:rPr>
              <a:t>сервер</a:t>
            </a:r>
          </a:p>
        </p:txBody>
      </p:sp>
      <p:sp>
        <p:nvSpPr>
          <p:cNvPr id="5" name="Прямоугольник 4">
            <a:extLst>
              <a:ext uri="{FF2B5EF4-FFF2-40B4-BE49-F238E27FC236}">
                <a16:creationId xmlns:a16="http://schemas.microsoft.com/office/drawing/2014/main" id="{56F0F48B-688B-4FE2-AD63-772986A00B14}"/>
              </a:ext>
            </a:extLst>
          </p:cNvPr>
          <p:cNvSpPr/>
          <p:nvPr/>
        </p:nvSpPr>
        <p:spPr>
          <a:xfrm>
            <a:off x="8280399" y="876873"/>
            <a:ext cx="2667000" cy="5873691"/>
          </a:xfrm>
          <a:prstGeom prst="rect">
            <a:avLst/>
          </a:prstGeom>
          <a:ln>
            <a:solidFill>
              <a:schemeClr val="tx2">
                <a:lumMod val="50000"/>
              </a:schemeClr>
            </a:solidFill>
          </a:ln>
        </p:spPr>
        <p:style>
          <a:lnRef idx="1">
            <a:schemeClr val="accent2"/>
          </a:lnRef>
          <a:fillRef idx="2">
            <a:schemeClr val="accent2"/>
          </a:fillRef>
          <a:effectRef idx="1">
            <a:schemeClr val="accent2"/>
          </a:effectRef>
          <a:fontRef idx="minor">
            <a:schemeClr val="dk1"/>
          </a:fontRef>
        </p:style>
        <p:txBody>
          <a:bodyPr rtlCol="0" anchor="t"/>
          <a:lstStyle/>
          <a:p>
            <a:pPr algn="ctr"/>
            <a:r>
              <a:rPr lang="ru-RU" dirty="0">
                <a:solidFill>
                  <a:srgbClr val="FF0000"/>
                </a:solidFill>
              </a:rPr>
              <a:t>Приложения пользователей</a:t>
            </a:r>
          </a:p>
        </p:txBody>
      </p:sp>
      <p:sp>
        <p:nvSpPr>
          <p:cNvPr id="6" name="Цилиндр 5">
            <a:extLst>
              <a:ext uri="{FF2B5EF4-FFF2-40B4-BE49-F238E27FC236}">
                <a16:creationId xmlns:a16="http://schemas.microsoft.com/office/drawing/2014/main" id="{F72A2A3B-39D2-4474-9EB2-F32EC1914C93}"/>
              </a:ext>
            </a:extLst>
          </p:cNvPr>
          <p:cNvSpPr/>
          <p:nvPr/>
        </p:nvSpPr>
        <p:spPr>
          <a:xfrm>
            <a:off x="2082799" y="1622578"/>
            <a:ext cx="330200" cy="5461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Цилиндр 6">
            <a:extLst>
              <a:ext uri="{FF2B5EF4-FFF2-40B4-BE49-F238E27FC236}">
                <a16:creationId xmlns:a16="http://schemas.microsoft.com/office/drawing/2014/main" id="{92B650F1-3C47-4361-BFCC-5D45C6310291}"/>
              </a:ext>
            </a:extLst>
          </p:cNvPr>
          <p:cNvSpPr/>
          <p:nvPr/>
        </p:nvSpPr>
        <p:spPr>
          <a:xfrm>
            <a:off x="2355176" y="1501928"/>
            <a:ext cx="330200" cy="5461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Цилиндр 7">
            <a:extLst>
              <a:ext uri="{FF2B5EF4-FFF2-40B4-BE49-F238E27FC236}">
                <a16:creationId xmlns:a16="http://schemas.microsoft.com/office/drawing/2014/main" id="{A3BB99F9-F44E-417E-A26A-4692C3D24F3B}"/>
              </a:ext>
            </a:extLst>
          </p:cNvPr>
          <p:cNvSpPr/>
          <p:nvPr/>
        </p:nvSpPr>
        <p:spPr>
          <a:xfrm>
            <a:off x="2615526" y="1390956"/>
            <a:ext cx="330200" cy="5461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a:extLst>
              <a:ext uri="{FF2B5EF4-FFF2-40B4-BE49-F238E27FC236}">
                <a16:creationId xmlns:a16="http://schemas.microsoft.com/office/drawing/2014/main" id="{4EBAEBB1-C865-42D9-9514-0EF117850F26}"/>
              </a:ext>
            </a:extLst>
          </p:cNvPr>
          <p:cNvSpPr txBox="1"/>
          <p:nvPr/>
        </p:nvSpPr>
        <p:spPr>
          <a:xfrm>
            <a:off x="1663700" y="2057706"/>
            <a:ext cx="1803400" cy="584775"/>
          </a:xfrm>
          <a:prstGeom prst="rect">
            <a:avLst/>
          </a:prstGeom>
          <a:noFill/>
        </p:spPr>
        <p:txBody>
          <a:bodyPr wrap="square" rtlCol="0">
            <a:spAutoFit/>
          </a:bodyPr>
          <a:lstStyle/>
          <a:p>
            <a:pPr algn="ctr"/>
            <a:r>
              <a:rPr lang="ru-RU" sz="1600" dirty="0">
                <a:solidFill>
                  <a:schemeClr val="bg1"/>
                </a:solidFill>
              </a:rPr>
              <a:t>Базы данных </a:t>
            </a:r>
            <a:r>
              <a:rPr lang="en-US" sz="1600" dirty="0">
                <a:solidFill>
                  <a:schemeClr val="bg1"/>
                </a:solidFill>
              </a:rPr>
              <a:t>ERP, CRM </a:t>
            </a:r>
            <a:r>
              <a:rPr lang="ru-RU" sz="1600" dirty="0">
                <a:solidFill>
                  <a:schemeClr val="bg1"/>
                </a:solidFill>
              </a:rPr>
              <a:t>систем</a:t>
            </a:r>
          </a:p>
        </p:txBody>
      </p:sp>
      <p:sp>
        <p:nvSpPr>
          <p:cNvPr id="10" name="Цилиндр 9">
            <a:extLst>
              <a:ext uri="{FF2B5EF4-FFF2-40B4-BE49-F238E27FC236}">
                <a16:creationId xmlns:a16="http://schemas.microsoft.com/office/drawing/2014/main" id="{E0BB3983-7377-43B1-9988-7BF935680229}"/>
              </a:ext>
            </a:extLst>
          </p:cNvPr>
          <p:cNvSpPr/>
          <p:nvPr/>
        </p:nvSpPr>
        <p:spPr>
          <a:xfrm>
            <a:off x="2044700" y="3117887"/>
            <a:ext cx="1066800" cy="78652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a:extLst>
              <a:ext uri="{FF2B5EF4-FFF2-40B4-BE49-F238E27FC236}">
                <a16:creationId xmlns:a16="http://schemas.microsoft.com/office/drawing/2014/main" id="{C47DC7A5-E99E-4B54-8764-571B2666C165}"/>
              </a:ext>
            </a:extLst>
          </p:cNvPr>
          <p:cNvSpPr txBox="1"/>
          <p:nvPr/>
        </p:nvSpPr>
        <p:spPr>
          <a:xfrm>
            <a:off x="1663699" y="3904407"/>
            <a:ext cx="2032001" cy="338554"/>
          </a:xfrm>
          <a:prstGeom prst="rect">
            <a:avLst/>
          </a:prstGeom>
          <a:noFill/>
        </p:spPr>
        <p:txBody>
          <a:bodyPr wrap="square" rtlCol="0">
            <a:spAutoFit/>
          </a:bodyPr>
          <a:lstStyle/>
          <a:p>
            <a:r>
              <a:rPr lang="ru-RU" sz="1600" dirty="0">
                <a:solidFill>
                  <a:schemeClr val="bg1"/>
                </a:solidFill>
              </a:rPr>
              <a:t>Хранилище данных</a:t>
            </a:r>
          </a:p>
        </p:txBody>
      </p:sp>
      <p:sp>
        <p:nvSpPr>
          <p:cNvPr id="12" name="Блок-схема: документ 11">
            <a:extLst>
              <a:ext uri="{FF2B5EF4-FFF2-40B4-BE49-F238E27FC236}">
                <a16:creationId xmlns:a16="http://schemas.microsoft.com/office/drawing/2014/main" id="{5866EAE4-2F1E-4E58-8A92-A60BB75A716C}"/>
              </a:ext>
            </a:extLst>
          </p:cNvPr>
          <p:cNvSpPr/>
          <p:nvPr/>
        </p:nvSpPr>
        <p:spPr>
          <a:xfrm>
            <a:off x="1892300" y="4876800"/>
            <a:ext cx="1053426" cy="479272"/>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Блок-схема: документ 12">
            <a:extLst>
              <a:ext uri="{FF2B5EF4-FFF2-40B4-BE49-F238E27FC236}">
                <a16:creationId xmlns:a16="http://schemas.microsoft.com/office/drawing/2014/main" id="{C6BA8E2A-9F33-4C6C-8C79-F22C9ECD57DE}"/>
              </a:ext>
            </a:extLst>
          </p:cNvPr>
          <p:cNvSpPr/>
          <p:nvPr/>
        </p:nvSpPr>
        <p:spPr>
          <a:xfrm>
            <a:off x="2044700" y="5029200"/>
            <a:ext cx="1053426" cy="479272"/>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Блок-схема: документ 13">
            <a:extLst>
              <a:ext uri="{FF2B5EF4-FFF2-40B4-BE49-F238E27FC236}">
                <a16:creationId xmlns:a16="http://schemas.microsoft.com/office/drawing/2014/main" id="{6491172E-C7E3-4BE1-97F2-5A329AD7D7C3}"/>
              </a:ext>
            </a:extLst>
          </p:cNvPr>
          <p:cNvSpPr/>
          <p:nvPr/>
        </p:nvSpPr>
        <p:spPr>
          <a:xfrm>
            <a:off x="2197100" y="5181600"/>
            <a:ext cx="1053426" cy="479272"/>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a:extLst>
              <a:ext uri="{FF2B5EF4-FFF2-40B4-BE49-F238E27FC236}">
                <a16:creationId xmlns:a16="http://schemas.microsoft.com/office/drawing/2014/main" id="{F1D9DBF2-262D-4A65-A784-3A801C51D53C}"/>
              </a:ext>
            </a:extLst>
          </p:cNvPr>
          <p:cNvSpPr txBox="1"/>
          <p:nvPr/>
        </p:nvSpPr>
        <p:spPr>
          <a:xfrm>
            <a:off x="1713826" y="5718941"/>
            <a:ext cx="1803400" cy="338554"/>
          </a:xfrm>
          <a:prstGeom prst="rect">
            <a:avLst/>
          </a:prstGeom>
          <a:noFill/>
        </p:spPr>
        <p:txBody>
          <a:bodyPr wrap="square" rtlCol="0">
            <a:spAutoFit/>
          </a:bodyPr>
          <a:lstStyle/>
          <a:p>
            <a:r>
              <a:rPr lang="ru-RU" sz="1600" dirty="0">
                <a:solidFill>
                  <a:schemeClr val="bg1"/>
                </a:solidFill>
              </a:rPr>
              <a:t>Внешние данные</a:t>
            </a:r>
          </a:p>
        </p:txBody>
      </p:sp>
      <p:pic>
        <p:nvPicPr>
          <p:cNvPr id="18" name="Рисунок 17" descr="Компьютер">
            <a:extLst>
              <a:ext uri="{FF2B5EF4-FFF2-40B4-BE49-F238E27FC236}">
                <a16:creationId xmlns:a16="http://schemas.microsoft.com/office/drawing/2014/main" id="{1733362B-32C5-4154-A367-4234C450A3F0}"/>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8909721" y="1937056"/>
            <a:ext cx="1333499" cy="1333499"/>
          </a:xfrm>
          <a:prstGeom prst="rect">
            <a:avLst/>
          </a:prstGeom>
        </p:spPr>
      </p:pic>
      <p:pic>
        <p:nvPicPr>
          <p:cNvPr id="19" name="Рисунок 18" descr="Компьютер">
            <a:extLst>
              <a:ext uri="{FF2B5EF4-FFF2-40B4-BE49-F238E27FC236}">
                <a16:creationId xmlns:a16="http://schemas.microsoft.com/office/drawing/2014/main" id="{307628B6-E8CD-4993-9DFA-6E61C33192D8}"/>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8909722" y="4172343"/>
            <a:ext cx="1333499" cy="1333499"/>
          </a:xfrm>
          <a:prstGeom prst="rect">
            <a:avLst/>
          </a:prstGeom>
        </p:spPr>
      </p:pic>
      <p:pic>
        <p:nvPicPr>
          <p:cNvPr id="21" name="Рисунок 20" descr="Сервер">
            <a:extLst>
              <a:ext uri="{FF2B5EF4-FFF2-40B4-BE49-F238E27FC236}">
                <a16:creationId xmlns:a16="http://schemas.microsoft.com/office/drawing/2014/main" id="{ACF3EC6F-ED09-43C6-A369-F3D3E473B2EF}"/>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143499" y="2642481"/>
            <a:ext cx="1905000" cy="1905000"/>
          </a:xfrm>
          <a:prstGeom prst="rect">
            <a:avLst/>
          </a:prstGeom>
        </p:spPr>
      </p:pic>
      <p:sp>
        <p:nvSpPr>
          <p:cNvPr id="22" name="Стрелка: вправо 21">
            <a:extLst>
              <a:ext uri="{FF2B5EF4-FFF2-40B4-BE49-F238E27FC236}">
                <a16:creationId xmlns:a16="http://schemas.microsoft.com/office/drawing/2014/main" id="{FA428D1D-E0F6-40BF-990F-B306C025B5EF}"/>
              </a:ext>
            </a:extLst>
          </p:cNvPr>
          <p:cNvSpPr/>
          <p:nvPr/>
        </p:nvSpPr>
        <p:spPr>
          <a:xfrm rot="2632594">
            <a:off x="3872465" y="2209819"/>
            <a:ext cx="996276" cy="361644"/>
          </a:xfrm>
          <a:prstGeom prst="rightArrow">
            <a:avLst>
              <a:gd name="adj1" fmla="val 50000"/>
              <a:gd name="adj2" fmla="val 1167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право 22">
            <a:extLst>
              <a:ext uri="{FF2B5EF4-FFF2-40B4-BE49-F238E27FC236}">
                <a16:creationId xmlns:a16="http://schemas.microsoft.com/office/drawing/2014/main" id="{6D4CDD5D-C8C5-4C10-9137-367C65F3D744}"/>
              </a:ext>
            </a:extLst>
          </p:cNvPr>
          <p:cNvSpPr/>
          <p:nvPr/>
        </p:nvSpPr>
        <p:spPr>
          <a:xfrm>
            <a:off x="3970973" y="3414159"/>
            <a:ext cx="699535" cy="361644"/>
          </a:xfrm>
          <a:prstGeom prst="rightArrow">
            <a:avLst>
              <a:gd name="adj1" fmla="val 50000"/>
              <a:gd name="adj2" fmla="val 1167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право 23">
            <a:extLst>
              <a:ext uri="{FF2B5EF4-FFF2-40B4-BE49-F238E27FC236}">
                <a16:creationId xmlns:a16="http://schemas.microsoft.com/office/drawing/2014/main" id="{C38A4CF5-600C-4A3B-82AB-1AB80B07190F}"/>
              </a:ext>
            </a:extLst>
          </p:cNvPr>
          <p:cNvSpPr/>
          <p:nvPr/>
        </p:nvSpPr>
        <p:spPr>
          <a:xfrm rot="19172995">
            <a:off x="3860486" y="4864234"/>
            <a:ext cx="996276" cy="361644"/>
          </a:xfrm>
          <a:prstGeom prst="rightArrow">
            <a:avLst>
              <a:gd name="adj1" fmla="val 50000"/>
              <a:gd name="adj2" fmla="val 1167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трелка: вправо 24">
            <a:extLst>
              <a:ext uri="{FF2B5EF4-FFF2-40B4-BE49-F238E27FC236}">
                <a16:creationId xmlns:a16="http://schemas.microsoft.com/office/drawing/2014/main" id="{5363C7AD-F549-4B7E-A287-2A9FF4D31AE8}"/>
              </a:ext>
            </a:extLst>
          </p:cNvPr>
          <p:cNvSpPr/>
          <p:nvPr/>
        </p:nvSpPr>
        <p:spPr>
          <a:xfrm rot="2632594">
            <a:off x="7401261" y="4220372"/>
            <a:ext cx="996276" cy="361644"/>
          </a:xfrm>
          <a:prstGeom prst="rightArrow">
            <a:avLst>
              <a:gd name="adj1" fmla="val 50000"/>
              <a:gd name="adj2" fmla="val 1167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трелка: вправо 25">
            <a:extLst>
              <a:ext uri="{FF2B5EF4-FFF2-40B4-BE49-F238E27FC236}">
                <a16:creationId xmlns:a16="http://schemas.microsoft.com/office/drawing/2014/main" id="{6954E269-0142-4F1C-89C5-13AC72D9D7C2}"/>
              </a:ext>
            </a:extLst>
          </p:cNvPr>
          <p:cNvSpPr/>
          <p:nvPr/>
        </p:nvSpPr>
        <p:spPr>
          <a:xfrm rot="19172995">
            <a:off x="7391398" y="3089733"/>
            <a:ext cx="996276" cy="361644"/>
          </a:xfrm>
          <a:prstGeom prst="rightArrow">
            <a:avLst>
              <a:gd name="adj1" fmla="val 50000"/>
              <a:gd name="adj2" fmla="val 1167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2835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D625A7-015A-4136-ABD1-0BFD37061283}"/>
              </a:ext>
            </a:extLst>
          </p:cNvPr>
          <p:cNvSpPr txBox="1"/>
          <p:nvPr/>
        </p:nvSpPr>
        <p:spPr>
          <a:xfrm>
            <a:off x="335865" y="109828"/>
            <a:ext cx="11520270" cy="646331"/>
          </a:xfrm>
          <a:prstGeom prst="rect">
            <a:avLst/>
          </a:prstGeom>
          <a:noFill/>
        </p:spPr>
        <p:txBody>
          <a:bodyPr wrap="none" rtlCol="0">
            <a:spAutoFit/>
          </a:bodyPr>
          <a:lstStyle/>
          <a:p>
            <a:r>
              <a:rPr lang="ru-RU" sz="3600" dirty="0"/>
              <a:t>ОСНОВНЫЕ СПОСОБЫ ХРАНЕНИЯ И ОБРАБОТКИ ДАННЫХ</a:t>
            </a:r>
          </a:p>
        </p:txBody>
      </p:sp>
      <p:sp>
        <p:nvSpPr>
          <p:cNvPr id="3" name="Прямоугольник: скругленные углы 2">
            <a:extLst>
              <a:ext uri="{FF2B5EF4-FFF2-40B4-BE49-F238E27FC236}">
                <a16:creationId xmlns:a16="http://schemas.microsoft.com/office/drawing/2014/main" id="{A85DA345-1615-4414-BAD9-373C9FA86227}"/>
              </a:ext>
            </a:extLst>
          </p:cNvPr>
          <p:cNvSpPr/>
          <p:nvPr/>
        </p:nvSpPr>
        <p:spPr>
          <a:xfrm>
            <a:off x="774700" y="1143509"/>
            <a:ext cx="1600200" cy="139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a:solidFill>
                  <a:schemeClr val="bg1"/>
                </a:solidFill>
              </a:rPr>
              <a:t>ЛОКАЛЬНО</a:t>
            </a:r>
          </a:p>
        </p:txBody>
      </p:sp>
      <p:sp>
        <p:nvSpPr>
          <p:cNvPr id="4" name="Прямоугольник: скругленные углы 3">
            <a:extLst>
              <a:ext uri="{FF2B5EF4-FFF2-40B4-BE49-F238E27FC236}">
                <a16:creationId xmlns:a16="http://schemas.microsoft.com/office/drawing/2014/main" id="{BBE0B823-B6D1-4B0A-8172-32DA52B00FCB}"/>
              </a:ext>
            </a:extLst>
          </p:cNvPr>
          <p:cNvSpPr/>
          <p:nvPr/>
        </p:nvSpPr>
        <p:spPr>
          <a:xfrm>
            <a:off x="774700" y="2991613"/>
            <a:ext cx="1600200" cy="139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a:solidFill>
                  <a:schemeClr val="bg1"/>
                </a:solidFill>
              </a:rPr>
              <a:t>РЕЛЯЦИОННЫЕ БАЗЫ ДАННЫХ</a:t>
            </a:r>
          </a:p>
        </p:txBody>
      </p:sp>
      <p:sp>
        <p:nvSpPr>
          <p:cNvPr id="5" name="Прямоугольник: скругленные углы 4">
            <a:extLst>
              <a:ext uri="{FF2B5EF4-FFF2-40B4-BE49-F238E27FC236}">
                <a16:creationId xmlns:a16="http://schemas.microsoft.com/office/drawing/2014/main" id="{A3FF8CE4-BC6B-4A54-8590-927C55DDA275}"/>
              </a:ext>
            </a:extLst>
          </p:cNvPr>
          <p:cNvSpPr/>
          <p:nvPr/>
        </p:nvSpPr>
        <p:spPr>
          <a:xfrm>
            <a:off x="774700" y="4839718"/>
            <a:ext cx="1600200" cy="1397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a:solidFill>
                  <a:schemeClr val="bg1"/>
                </a:solidFill>
              </a:rPr>
              <a:t>МНОГОМЕРНЫЕ БАЗЫ ДАННЫХ</a:t>
            </a:r>
          </a:p>
        </p:txBody>
      </p:sp>
      <p:sp>
        <p:nvSpPr>
          <p:cNvPr id="6" name="TextBox 5">
            <a:extLst>
              <a:ext uri="{FF2B5EF4-FFF2-40B4-BE49-F238E27FC236}">
                <a16:creationId xmlns:a16="http://schemas.microsoft.com/office/drawing/2014/main" id="{7F184D8C-1356-487D-82C9-47AA73701E12}"/>
              </a:ext>
            </a:extLst>
          </p:cNvPr>
          <p:cNvSpPr txBox="1"/>
          <p:nvPr/>
        </p:nvSpPr>
        <p:spPr>
          <a:xfrm>
            <a:off x="2768600" y="1063181"/>
            <a:ext cx="8509000" cy="1477328"/>
          </a:xfrm>
          <a:prstGeom prst="rect">
            <a:avLst/>
          </a:prstGeom>
          <a:noFill/>
        </p:spPr>
        <p:txBody>
          <a:bodyPr wrap="square" rtlCol="0">
            <a:spAutoFit/>
          </a:bodyPr>
          <a:lstStyle/>
          <a:p>
            <a:r>
              <a:rPr lang="ru-RU" dirty="0"/>
              <a:t>Данные размещаются на компьютерах пользователей. Обработка, анализ и управление данными выполняется на локальных рабочих местах. Такая структура </a:t>
            </a:r>
            <a:r>
              <a:rPr lang="en-US" dirty="0"/>
              <a:t>OLAP </a:t>
            </a:r>
            <a:r>
              <a:rPr lang="ru-RU" dirty="0"/>
              <a:t>системы имеет существенные недостатки, связанные со скоростью обработки данных, защищенностью данных и ограниченным применением многомерного анализа.</a:t>
            </a:r>
          </a:p>
        </p:txBody>
      </p:sp>
      <p:sp>
        <p:nvSpPr>
          <p:cNvPr id="8" name="TextBox 7">
            <a:extLst>
              <a:ext uri="{FF2B5EF4-FFF2-40B4-BE49-F238E27FC236}">
                <a16:creationId xmlns:a16="http://schemas.microsoft.com/office/drawing/2014/main" id="{ABFCBB3C-405A-497F-80D5-15557D45ADAC}"/>
              </a:ext>
            </a:extLst>
          </p:cNvPr>
          <p:cNvSpPr txBox="1"/>
          <p:nvPr/>
        </p:nvSpPr>
        <p:spPr>
          <a:xfrm>
            <a:off x="2768600" y="2991613"/>
            <a:ext cx="8731935" cy="1200329"/>
          </a:xfrm>
          <a:prstGeom prst="rect">
            <a:avLst/>
          </a:prstGeom>
          <a:noFill/>
        </p:spPr>
        <p:txBody>
          <a:bodyPr wrap="square" rtlCol="0">
            <a:spAutoFit/>
          </a:bodyPr>
          <a:lstStyle/>
          <a:p>
            <a:r>
              <a:rPr lang="ru-RU" dirty="0"/>
              <a:t>Эти базы данных используются при совместной работе </a:t>
            </a:r>
            <a:r>
              <a:rPr lang="en-US" dirty="0"/>
              <a:t>OLAP</a:t>
            </a:r>
            <a:r>
              <a:rPr lang="ru-RU" dirty="0"/>
              <a:t> системы с </a:t>
            </a:r>
            <a:r>
              <a:rPr lang="en-US" dirty="0"/>
              <a:t>CRM </a:t>
            </a:r>
            <a:r>
              <a:rPr lang="ru-RU" dirty="0"/>
              <a:t>системой или </a:t>
            </a:r>
            <a:r>
              <a:rPr lang="en-US" dirty="0"/>
              <a:t>ERP </a:t>
            </a:r>
            <a:r>
              <a:rPr lang="ru-RU" dirty="0"/>
              <a:t>системой. Данные хранятся на сервере этих систем в виде реляционных баз данных или хранилищ данных. </a:t>
            </a:r>
            <a:r>
              <a:rPr lang="en-US" dirty="0"/>
              <a:t>OLAP </a:t>
            </a:r>
            <a:r>
              <a:rPr lang="ru-RU" dirty="0"/>
              <a:t>сервер обращается к этим базам данных для формирования необходимых многомерных структур и проведения анализа.</a:t>
            </a:r>
          </a:p>
        </p:txBody>
      </p:sp>
      <p:sp>
        <p:nvSpPr>
          <p:cNvPr id="9" name="TextBox 8">
            <a:extLst>
              <a:ext uri="{FF2B5EF4-FFF2-40B4-BE49-F238E27FC236}">
                <a16:creationId xmlns:a16="http://schemas.microsoft.com/office/drawing/2014/main" id="{B716D8DF-165E-4852-8230-0EE6424401A2}"/>
              </a:ext>
            </a:extLst>
          </p:cNvPr>
          <p:cNvSpPr txBox="1"/>
          <p:nvPr/>
        </p:nvSpPr>
        <p:spPr>
          <a:xfrm>
            <a:off x="2768600" y="4839718"/>
            <a:ext cx="8648700" cy="1815882"/>
          </a:xfrm>
          <a:prstGeom prst="rect">
            <a:avLst/>
          </a:prstGeom>
          <a:noFill/>
        </p:spPr>
        <p:txBody>
          <a:bodyPr wrap="square" rtlCol="0">
            <a:spAutoFit/>
          </a:bodyPr>
          <a:lstStyle/>
          <a:p>
            <a:r>
              <a:rPr lang="ru-RU" sz="1600" dirty="0"/>
              <a:t>В этом случае данные организованы в виде специального хранилища данных на выделенном сервере. Все операции с данными осуществляются на этом сервере, который преобразует исходные данные в многомерные структуры. Такие структуры называют </a:t>
            </a:r>
            <a:r>
              <a:rPr lang="en-US" sz="1600" dirty="0"/>
              <a:t>OLAP </a:t>
            </a:r>
            <a:r>
              <a:rPr lang="ru-RU" sz="1600" dirty="0"/>
              <a:t>кубом. Источниками данных для формирования </a:t>
            </a:r>
            <a:r>
              <a:rPr lang="en-US" sz="1600" dirty="0"/>
              <a:t>OLAP </a:t>
            </a:r>
            <a:r>
              <a:rPr lang="ru-RU" sz="1600" dirty="0"/>
              <a:t>куба являются реляционные базы данных или клиентские файлы. Сервер данных осуществляет предварительную подготовку и обработку данных. </a:t>
            </a:r>
            <a:r>
              <a:rPr lang="en-US" sz="1600" dirty="0"/>
              <a:t>OLAP </a:t>
            </a:r>
            <a:r>
              <a:rPr lang="ru-RU" sz="1600" dirty="0"/>
              <a:t>сервер работает с </a:t>
            </a:r>
            <a:r>
              <a:rPr lang="en-US" sz="1600" dirty="0"/>
              <a:t>OLAP </a:t>
            </a:r>
            <a:r>
              <a:rPr lang="ru-RU" sz="1600" dirty="0"/>
              <a:t>кубом не имея непосредственного доступа к источникам данных (реляционным базам данных, клиентским файлам и др.).</a:t>
            </a:r>
          </a:p>
        </p:txBody>
      </p:sp>
    </p:spTree>
    <p:extLst>
      <p:ext uri="{BB962C8B-B14F-4D97-AF65-F5344CB8AC3E}">
        <p14:creationId xmlns:p14="http://schemas.microsoft.com/office/powerpoint/2010/main" val="3066490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5000"/>
            <a:duotone>
              <a:schemeClr val="bg2">
                <a:shade val="88000"/>
                <a:hueMod val="106000"/>
                <a:satMod val="140000"/>
                <a:lumMod val="54000"/>
              </a:schemeClr>
              <a:schemeClr val="bg2">
                <a:tint val="98000"/>
                <a:hueMod val="90000"/>
                <a:satMod val="150000"/>
                <a:lumMod val="160000"/>
              </a:schemeClr>
            </a:duotone>
            <a:lum/>
          </a:blip>
          <a:srcRect/>
          <a:stretch>
            <a:fillRect/>
          </a:stretch>
        </a:blipFill>
        <a:effectLst/>
      </p:bgPr>
    </p:bg>
    <p:spTree>
      <p:nvGrpSpPr>
        <p:cNvPr id="1" name=""/>
        <p:cNvGrpSpPr/>
        <p:nvPr/>
      </p:nvGrpSpPr>
      <p:grpSpPr>
        <a:xfrm>
          <a:off x="0" y="0"/>
          <a:ext cx="0" cy="0"/>
          <a:chOff x="0" y="0"/>
          <a:chExt cx="0" cy="0"/>
        </a:xfrm>
      </p:grpSpPr>
      <p:graphicFrame>
        <p:nvGraphicFramePr>
          <p:cNvPr id="5" name="Диаграмма 4">
            <a:extLst>
              <a:ext uri="{FF2B5EF4-FFF2-40B4-BE49-F238E27FC236}">
                <a16:creationId xmlns:a16="http://schemas.microsoft.com/office/drawing/2014/main" id="{67FD876B-156C-4051-B6F4-07C014069F50}"/>
              </a:ext>
            </a:extLst>
          </p:cNvPr>
          <p:cNvGraphicFramePr/>
          <p:nvPr>
            <p:extLst>
              <p:ext uri="{D42A27DB-BD31-4B8C-83A1-F6EECF244321}">
                <p14:modId xmlns:p14="http://schemas.microsoft.com/office/powerpoint/2010/main" val="3731579023"/>
              </p:ext>
            </p:extLst>
          </p:nvPr>
        </p:nvGraphicFramePr>
        <p:xfrm>
          <a:off x="2032000" y="719666"/>
          <a:ext cx="8242300" cy="551603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92E88DDE-4D5D-445F-AF19-B1334C5C0015}"/>
              </a:ext>
            </a:extLst>
          </p:cNvPr>
          <p:cNvSpPr txBox="1"/>
          <p:nvPr/>
        </p:nvSpPr>
        <p:spPr>
          <a:xfrm>
            <a:off x="3217102" y="365723"/>
            <a:ext cx="5757795" cy="707886"/>
          </a:xfrm>
          <a:prstGeom prst="rect">
            <a:avLst/>
          </a:prstGeom>
          <a:noFill/>
        </p:spPr>
        <p:txBody>
          <a:bodyPr wrap="none" rtlCol="0">
            <a:spAutoFit/>
          </a:bodyPr>
          <a:lstStyle/>
          <a:p>
            <a:r>
              <a:rPr lang="ru-RU" sz="4000" dirty="0"/>
              <a:t>МНОГОМЕРНЫЙ АНАЛИЗ</a:t>
            </a:r>
          </a:p>
        </p:txBody>
      </p:sp>
      <p:sp>
        <p:nvSpPr>
          <p:cNvPr id="7" name="TextBox 6">
            <a:extLst>
              <a:ext uri="{FF2B5EF4-FFF2-40B4-BE49-F238E27FC236}">
                <a16:creationId xmlns:a16="http://schemas.microsoft.com/office/drawing/2014/main" id="{DC0B1B8D-F1AB-403A-B695-BC10A32E55C1}"/>
              </a:ext>
            </a:extLst>
          </p:cNvPr>
          <p:cNvSpPr txBox="1"/>
          <p:nvPr/>
        </p:nvSpPr>
        <p:spPr>
          <a:xfrm>
            <a:off x="2755900" y="1432704"/>
            <a:ext cx="7086600" cy="4154984"/>
          </a:xfrm>
          <a:prstGeom prst="rect">
            <a:avLst/>
          </a:prstGeom>
          <a:noFill/>
        </p:spPr>
        <p:txBody>
          <a:bodyPr wrap="square" rtlCol="0">
            <a:spAutoFit/>
          </a:bodyPr>
          <a:lstStyle/>
          <a:p>
            <a:r>
              <a:rPr lang="ru-RU" sz="2400" b="1" dirty="0"/>
              <a:t>(</a:t>
            </a:r>
            <a:r>
              <a:rPr lang="en-US" sz="2400" b="1" dirty="0"/>
              <a:t>multivariable analysis) – </a:t>
            </a:r>
            <a:r>
              <a:rPr lang="ru-RU" sz="2400" b="1" dirty="0"/>
              <a:t>анализ данных, собранных по нескольким переменным (например, в изучении жилищных условий – возраст, доход, размер семьи). Изучается влияние каждой из них, а также взаимодействия между ними. Имеется широкий диапазон доступных многомерных методов, но большинство направлено на упрощение данных таким образом, чтобы разъяснить отношения между переменными. Выбор здесь зависит от характера сведений, типа проблемы и целей анализа.</a:t>
            </a:r>
          </a:p>
        </p:txBody>
      </p:sp>
    </p:spTree>
    <p:extLst>
      <p:ext uri="{BB962C8B-B14F-4D97-AF65-F5344CB8AC3E}">
        <p14:creationId xmlns:p14="http://schemas.microsoft.com/office/powerpoint/2010/main" val="188016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929D3F-941F-4474-BE32-D0EE1CA2CBC7}"/>
              </a:ext>
            </a:extLst>
          </p:cNvPr>
          <p:cNvSpPr txBox="1"/>
          <p:nvPr/>
        </p:nvSpPr>
        <p:spPr>
          <a:xfrm>
            <a:off x="3464510" y="3044279"/>
            <a:ext cx="5262979" cy="769441"/>
          </a:xfrm>
          <a:prstGeom prst="rect">
            <a:avLst/>
          </a:prstGeom>
          <a:noFill/>
        </p:spPr>
        <p:txBody>
          <a:bodyPr wrap="none" rtlCol="0">
            <a:spAutoFit/>
          </a:bodyPr>
          <a:lstStyle/>
          <a:p>
            <a:r>
              <a:rPr lang="ru-RU" sz="4400" dirty="0"/>
              <a:t>ВИДЫ </a:t>
            </a:r>
            <a:r>
              <a:rPr lang="en-US" sz="4400" dirty="0"/>
              <a:t>OLAP-</a:t>
            </a:r>
            <a:r>
              <a:rPr lang="ru-RU" sz="4400" dirty="0"/>
              <a:t>СИСТЕМ</a:t>
            </a:r>
          </a:p>
        </p:txBody>
      </p:sp>
    </p:spTree>
    <p:extLst>
      <p:ext uri="{BB962C8B-B14F-4D97-AF65-F5344CB8AC3E}">
        <p14:creationId xmlns:p14="http://schemas.microsoft.com/office/powerpoint/2010/main" val="232629191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онтур">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TM04033919[[fn=Контур]]</Template>
  <TotalTime>263</TotalTime>
  <Words>1229</Words>
  <Application>Microsoft Office PowerPoint</Application>
  <PresentationFormat>Широкоэкранный</PresentationFormat>
  <Paragraphs>118</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Trebuchet MS</vt:lpstr>
      <vt:lpstr>Tw Cen MT</vt:lpstr>
      <vt:lpstr>Контур</vt:lpstr>
      <vt:lpstr>OLAP-системы </vt:lpstr>
      <vt:lpstr>план</vt:lpstr>
      <vt:lpstr>Понятие olap-системы</vt:lpstr>
      <vt:lpstr>Презентация PowerPoint</vt:lpstr>
      <vt:lpstr>Структура olap-системы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Hdsabfja.kf</dc:title>
  <dc:creator>Максим М</dc:creator>
  <cp:lastModifiedBy>Ляпин Александр Александрович</cp:lastModifiedBy>
  <cp:revision>42</cp:revision>
  <dcterms:created xsi:type="dcterms:W3CDTF">2022-01-08T18:56:11Z</dcterms:created>
  <dcterms:modified xsi:type="dcterms:W3CDTF">2022-02-03T06:42:57Z</dcterms:modified>
</cp:coreProperties>
</file>